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4"/>
  </p:sldMasterIdLst>
  <p:notesMasterIdLst>
    <p:notesMasterId r:id="rId26"/>
  </p:notesMasterIdLst>
  <p:sldIdLst>
    <p:sldId id="317" r:id="rId5"/>
    <p:sldId id="322" r:id="rId6"/>
    <p:sldId id="314" r:id="rId7"/>
    <p:sldId id="315" r:id="rId8"/>
    <p:sldId id="299" r:id="rId9"/>
    <p:sldId id="305" r:id="rId10"/>
    <p:sldId id="313" r:id="rId11"/>
    <p:sldId id="325" r:id="rId12"/>
    <p:sldId id="260" r:id="rId13"/>
    <p:sldId id="323" r:id="rId14"/>
    <p:sldId id="301" r:id="rId15"/>
    <p:sldId id="309" r:id="rId16"/>
    <p:sldId id="318" r:id="rId17"/>
    <p:sldId id="326" r:id="rId18"/>
    <p:sldId id="327" r:id="rId19"/>
    <p:sldId id="324" r:id="rId20"/>
    <p:sldId id="261" r:id="rId21"/>
    <p:sldId id="262" r:id="rId22"/>
    <p:sldId id="263" r:id="rId23"/>
    <p:sldId id="319" r:id="rId24"/>
    <p:sldId id="32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hey, Maeve" initials="LM" lastIdx="8" clrIdx="0">
    <p:extLst>
      <p:ext uri="{19B8F6BF-5375-455C-9EA6-DF929625EA0E}">
        <p15:presenceInfo xmlns:p15="http://schemas.microsoft.com/office/powerpoint/2012/main" userId="S::Maeve.Lahey@highered.texas.gov::6ee94b5c-d72a-47cc-ad59-1e01f043c603" providerId="AD"/>
      </p:ext>
    </p:extLst>
  </p:cmAuthor>
  <p:cmAuthor id="2" name="Henderson, Melissa" initials="HM" lastIdx="2" clrIdx="1">
    <p:extLst>
      <p:ext uri="{19B8F6BF-5375-455C-9EA6-DF929625EA0E}">
        <p15:presenceInfo xmlns:p15="http://schemas.microsoft.com/office/powerpoint/2012/main" userId="S::melissa.henderson@highered.texas.gov::b29c7cac-f2d4-467d-ad86-6091ee14e1ac" providerId="AD"/>
      </p:ext>
    </p:extLst>
  </p:cmAuthor>
  <p:cmAuthor id="3" name="Jones, Annie" initials="JA" lastIdx="3" clrIdx="2">
    <p:extLst>
      <p:ext uri="{19B8F6BF-5375-455C-9EA6-DF929625EA0E}">
        <p15:presenceInfo xmlns:p15="http://schemas.microsoft.com/office/powerpoint/2012/main" userId="S::annie.jones@highered.texas.gov::6d5a0639-d6a9-4c1b-8bfa-718dab5551e4" providerId="AD"/>
      </p:ext>
    </p:extLst>
  </p:cmAuthor>
  <p:cmAuthor id="4" name="Barrett, Marjorie" initials="BM" lastIdx="3" clrIdx="3">
    <p:extLst>
      <p:ext uri="{19B8F6BF-5375-455C-9EA6-DF929625EA0E}">
        <p15:presenceInfo xmlns:p15="http://schemas.microsoft.com/office/powerpoint/2012/main" userId="S::marjorie.barrett@highered.texas.gov::6e8527ea-424e-49a2-9292-4c85eb2a04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a:srgbClr val="781F1C"/>
    <a:srgbClr val="FBFBFB"/>
    <a:srgbClr val="073D51"/>
    <a:srgbClr val="003D51"/>
    <a:srgbClr val="F5B223"/>
    <a:srgbClr val="017DA5"/>
    <a:srgbClr val="87D2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201" autoAdjust="0"/>
    <p:restoredTop sz="67107" autoAdjust="0"/>
  </p:normalViewPr>
  <p:slideViewPr>
    <p:cSldViewPr snapToGrid="0">
      <p:cViewPr varScale="1">
        <p:scale>
          <a:sx n="54" d="100"/>
          <a:sy n="54" d="100"/>
        </p:scale>
        <p:origin x="324"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66FD2-7950-A24A-869C-CEAA338CCCD6}" type="datetimeFigureOut">
              <a:rPr lang="en-US" smtClean="0"/>
              <a:t>6/3/2022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D65B42-D07C-4746-8B19-E628CB49B4D2}" type="slidenum">
              <a:rPr lang="en-US" smtClean="0"/>
              <a:t>‹#›</a:t>
            </a:fld>
            <a:endParaRPr lang="en-US" dirty="0"/>
          </a:p>
        </p:txBody>
      </p:sp>
    </p:spTree>
    <p:extLst>
      <p:ext uri="{BB962C8B-B14F-4D97-AF65-F5344CB8AC3E}">
        <p14:creationId xmlns:p14="http://schemas.microsoft.com/office/powerpoint/2010/main" val="129006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5AA1F-7B33-C14E-85A7-EA4DFBC0BE85}" type="slidenum">
              <a:rPr lang="en-US" smtClean="0"/>
              <a:t>1</a:t>
            </a:fld>
            <a:endParaRPr lang="en-US" dirty="0"/>
          </a:p>
        </p:txBody>
      </p:sp>
    </p:spTree>
    <p:extLst>
      <p:ext uri="{BB962C8B-B14F-4D97-AF65-F5344CB8AC3E}">
        <p14:creationId xmlns:p14="http://schemas.microsoft.com/office/powerpoint/2010/main" val="1282873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D65B42-D07C-4746-8B19-E628CB49B4D2}" type="slidenum">
              <a:rPr lang="en-US" smtClean="0"/>
              <a:t>13</a:t>
            </a:fld>
            <a:endParaRPr lang="en-US" dirty="0"/>
          </a:p>
        </p:txBody>
      </p:sp>
    </p:spTree>
    <p:extLst>
      <p:ext uri="{BB962C8B-B14F-4D97-AF65-F5344CB8AC3E}">
        <p14:creationId xmlns:p14="http://schemas.microsoft.com/office/powerpoint/2010/main" val="1121287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D65B42-D07C-4746-8B19-E628CB49B4D2}" type="slidenum">
              <a:rPr lang="en-US" smtClean="0"/>
              <a:t>14</a:t>
            </a:fld>
            <a:endParaRPr lang="en-US" dirty="0"/>
          </a:p>
        </p:txBody>
      </p:sp>
    </p:spTree>
    <p:extLst>
      <p:ext uri="{BB962C8B-B14F-4D97-AF65-F5344CB8AC3E}">
        <p14:creationId xmlns:p14="http://schemas.microsoft.com/office/powerpoint/2010/main" val="2799613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D65B42-D07C-4746-8B19-E628CB49B4D2}" type="slidenum">
              <a:rPr lang="en-US" smtClean="0"/>
              <a:t>15</a:t>
            </a:fld>
            <a:endParaRPr lang="en-US" dirty="0"/>
          </a:p>
        </p:txBody>
      </p:sp>
    </p:spTree>
    <p:extLst>
      <p:ext uri="{BB962C8B-B14F-4D97-AF65-F5344CB8AC3E}">
        <p14:creationId xmlns:p14="http://schemas.microsoft.com/office/powerpoint/2010/main" val="6663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D65B42-D07C-4746-8B19-E628CB49B4D2}" type="slidenum">
              <a:rPr lang="en-US" smtClean="0"/>
              <a:t>17</a:t>
            </a:fld>
            <a:endParaRPr lang="en-US" dirty="0"/>
          </a:p>
        </p:txBody>
      </p:sp>
    </p:spTree>
    <p:extLst>
      <p:ext uri="{BB962C8B-B14F-4D97-AF65-F5344CB8AC3E}">
        <p14:creationId xmlns:p14="http://schemas.microsoft.com/office/powerpoint/2010/main" val="2331879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D65B42-D07C-4746-8B19-E628CB49B4D2}" type="slidenum">
              <a:rPr lang="en-US" smtClean="0"/>
              <a:t>18</a:t>
            </a:fld>
            <a:endParaRPr lang="en-US" dirty="0"/>
          </a:p>
        </p:txBody>
      </p:sp>
    </p:spTree>
    <p:extLst>
      <p:ext uri="{BB962C8B-B14F-4D97-AF65-F5344CB8AC3E}">
        <p14:creationId xmlns:p14="http://schemas.microsoft.com/office/powerpoint/2010/main" val="3634429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D65B42-D07C-4746-8B19-E628CB49B4D2}" type="slidenum">
              <a:rPr lang="en-US" smtClean="0"/>
              <a:t>19</a:t>
            </a:fld>
            <a:endParaRPr lang="en-US" dirty="0"/>
          </a:p>
        </p:txBody>
      </p:sp>
    </p:spTree>
    <p:extLst>
      <p:ext uri="{BB962C8B-B14F-4D97-AF65-F5344CB8AC3E}">
        <p14:creationId xmlns:p14="http://schemas.microsoft.com/office/powerpoint/2010/main" val="1484354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2" indent="-285750">
              <a:lnSpc>
                <a:spcPct val="100000"/>
              </a:lnSpc>
              <a:spcBef>
                <a:spcPts val="150"/>
              </a:spcBef>
              <a:tabLst>
                <a:tab pos="355600" algn="l"/>
              </a:tabLst>
            </a:pPr>
            <a:r>
              <a:rPr lang="en-US" dirty="0" smtClean="0">
                <a:solidFill>
                  <a:srgbClr val="003D51"/>
                </a:solidFill>
                <a:latin typeface="Arial" panose="020B0604020202020204" pitchFamily="34" charset="0"/>
                <a:cs typeface="Arial" panose="020B0604020202020204" pitchFamily="34" charset="0"/>
              </a:rPr>
              <a:t>Houston GPS</a:t>
            </a:r>
          </a:p>
          <a:p>
            <a:pPr marL="742950" lvl="2" indent="-285750">
              <a:lnSpc>
                <a:spcPct val="100000"/>
              </a:lnSpc>
              <a:spcBef>
                <a:spcPts val="160"/>
              </a:spcBef>
              <a:tabLst>
                <a:tab pos="355600" algn="l"/>
              </a:tabLst>
            </a:pPr>
            <a:r>
              <a:rPr lang="en-US" dirty="0" smtClean="0">
                <a:solidFill>
                  <a:srgbClr val="003D51"/>
                </a:solidFill>
                <a:latin typeface="Arial" panose="020B0604020202020204" pitchFamily="34" charset="0"/>
                <a:cs typeface="Arial" panose="020B0604020202020204" pitchFamily="34" charset="0"/>
              </a:rPr>
              <a:t>North Texas Community College Consortium</a:t>
            </a:r>
          </a:p>
          <a:p>
            <a:pPr marL="742950" lvl="2" indent="-285750">
              <a:lnSpc>
                <a:spcPct val="100000"/>
              </a:lnSpc>
              <a:spcBef>
                <a:spcPts val="155"/>
              </a:spcBef>
              <a:tabLst>
                <a:tab pos="355600" algn="l"/>
              </a:tabLst>
            </a:pPr>
            <a:r>
              <a:rPr lang="en-US" dirty="0" smtClean="0">
                <a:solidFill>
                  <a:srgbClr val="003D51"/>
                </a:solidFill>
                <a:latin typeface="Arial" panose="020B0604020202020204" pitchFamily="34" charset="0"/>
                <a:cs typeface="Arial" panose="020B0604020202020204" pitchFamily="34" charset="0"/>
              </a:rPr>
              <a:t>UT System Transfer Advisory Group/Transfer Study</a:t>
            </a:r>
          </a:p>
          <a:p>
            <a:pPr marL="742950" lvl="2" indent="-285750">
              <a:lnSpc>
                <a:spcPct val="100000"/>
              </a:lnSpc>
              <a:spcBef>
                <a:spcPts val="155"/>
              </a:spcBef>
              <a:tabLst>
                <a:tab pos="355600" algn="l"/>
              </a:tabLst>
            </a:pPr>
            <a:r>
              <a:rPr lang="en-US" dirty="0" smtClean="0">
                <a:solidFill>
                  <a:srgbClr val="003D51"/>
                </a:solidFill>
                <a:latin typeface="Arial" panose="020B0604020202020204" pitchFamily="34" charset="0"/>
                <a:cs typeface="Arial" panose="020B0604020202020204" pitchFamily="34" charset="0"/>
              </a:rPr>
              <a:t>Texas Regional Alignment Network</a:t>
            </a:r>
          </a:p>
          <a:p>
            <a:endParaRPr lang="en-US" dirty="0"/>
          </a:p>
        </p:txBody>
      </p:sp>
      <p:sp>
        <p:nvSpPr>
          <p:cNvPr id="4" name="Slide Number Placeholder 3"/>
          <p:cNvSpPr>
            <a:spLocks noGrp="1"/>
          </p:cNvSpPr>
          <p:nvPr>
            <p:ph type="sldNum" sz="quarter" idx="5"/>
          </p:nvPr>
        </p:nvSpPr>
        <p:spPr/>
        <p:txBody>
          <a:bodyPr/>
          <a:lstStyle/>
          <a:p>
            <a:fld id="{F1D65B42-D07C-4746-8B19-E628CB49B4D2}" type="slidenum">
              <a:rPr lang="en-US" smtClean="0"/>
              <a:t>2</a:t>
            </a:fld>
            <a:endParaRPr lang="en-US" dirty="0"/>
          </a:p>
        </p:txBody>
      </p:sp>
    </p:spTree>
    <p:extLst>
      <p:ext uri="{BB962C8B-B14F-4D97-AF65-F5344CB8AC3E}">
        <p14:creationId xmlns:p14="http://schemas.microsoft.com/office/powerpoint/2010/main" val="2822936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fontAlgn="ctr">
              <a:buFont typeface="Arial" panose="020B0604020202020204" pitchFamily="34" charset="0"/>
              <a:buNone/>
            </a:pPr>
            <a:r>
              <a:rPr lang="en-US" sz="1200" kern="1200" dirty="0">
                <a:solidFill>
                  <a:schemeClr val="tx1"/>
                </a:solidFill>
                <a:effectLst/>
                <a:latin typeface="+mn-lt"/>
                <a:ea typeface="+mn-ea"/>
                <a:cs typeface="+mn-cs"/>
              </a:rPr>
              <a:t>THECB:</a:t>
            </a:r>
          </a:p>
          <a:p>
            <a:pPr marL="628650" lvl="1" indent="-171450" rtl="0" fontAlgn="ctr">
              <a:buFont typeface="Arial" panose="020B0604020202020204" pitchFamily="34" charset="0"/>
              <a:buChar char="•"/>
            </a:pPr>
            <a:r>
              <a:rPr lang="en-US" sz="1200" kern="1200" dirty="0">
                <a:solidFill>
                  <a:schemeClr val="tx1"/>
                </a:solidFill>
                <a:effectLst/>
                <a:latin typeface="+mn-lt"/>
                <a:ea typeface="+mn-ea"/>
                <a:cs typeface="+mn-cs"/>
              </a:rPr>
              <a:t>Deputy Commissioner Ray Martinez</a:t>
            </a:r>
          </a:p>
          <a:p>
            <a:pPr marL="628650" lvl="1" indent="-171450" rtl="0" fontAlgn="ctr">
              <a:buFont typeface="Arial" panose="020B0604020202020204" pitchFamily="34" charset="0"/>
              <a:buChar char="•"/>
            </a:pPr>
            <a:r>
              <a:rPr lang="en-US" sz="1200" kern="1200" dirty="0">
                <a:solidFill>
                  <a:schemeClr val="tx1"/>
                </a:solidFill>
                <a:effectLst/>
                <a:latin typeface="+mn-lt"/>
                <a:ea typeface="+mn-ea"/>
                <a:cs typeface="+mn-cs"/>
              </a:rPr>
              <a:t>Stacy Silverman - Academic Workforce and Quality</a:t>
            </a:r>
          </a:p>
          <a:p>
            <a:pPr marL="628650" lvl="1" indent="-171450" rtl="0" fontAlgn="ctr">
              <a:buFont typeface="Arial" panose="020B0604020202020204" pitchFamily="34" charset="0"/>
              <a:buChar char="•"/>
            </a:pPr>
            <a:r>
              <a:rPr lang="en-US" sz="1200" kern="1200" dirty="0">
                <a:solidFill>
                  <a:schemeClr val="tx1"/>
                </a:solidFill>
                <a:effectLst/>
                <a:latin typeface="+mn-lt"/>
                <a:ea typeface="+mn-ea"/>
                <a:cs typeface="+mn-cs"/>
              </a:rPr>
              <a:t>Elizabeth </a:t>
            </a:r>
            <a:r>
              <a:rPr lang="en-US" sz="1200" kern="1200" dirty="0" err="1">
                <a:solidFill>
                  <a:schemeClr val="tx1"/>
                </a:solidFill>
                <a:effectLst/>
                <a:latin typeface="+mn-lt"/>
                <a:ea typeface="+mn-ea"/>
                <a:cs typeface="+mn-cs"/>
              </a:rPr>
              <a:t>Mayers</a:t>
            </a:r>
            <a:endParaRPr lang="en-US" sz="1200" kern="1200" dirty="0">
              <a:solidFill>
                <a:schemeClr val="tx1"/>
              </a:solidFill>
              <a:effectLst/>
              <a:latin typeface="+mn-lt"/>
              <a:ea typeface="+mn-ea"/>
              <a:cs typeface="+mn-cs"/>
            </a:endParaRPr>
          </a:p>
          <a:p>
            <a:pPr marL="628650" lvl="1" indent="-171450" rtl="0" fontAlgn="ctr">
              <a:buFont typeface="Arial" panose="020B0604020202020204" pitchFamily="34" charset="0"/>
              <a:buChar char="•"/>
            </a:pPr>
            <a:r>
              <a:rPr lang="en-US" sz="1200" kern="1200" dirty="0">
                <a:solidFill>
                  <a:schemeClr val="tx1"/>
                </a:solidFill>
                <a:effectLst/>
                <a:latin typeface="+mn-lt"/>
                <a:ea typeface="+mn-ea"/>
                <a:cs typeface="+mn-cs"/>
              </a:rPr>
              <a:t>Annie Jones  </a:t>
            </a:r>
          </a:p>
          <a:p>
            <a:pPr marL="628650" lvl="1" indent="-171450" rtl="0" fontAlgn="ctr">
              <a:buFont typeface="Arial" panose="020B0604020202020204" pitchFamily="34" charset="0"/>
              <a:buChar char="•"/>
            </a:pPr>
            <a:r>
              <a:rPr lang="en-US" sz="1200" kern="1200" dirty="0">
                <a:solidFill>
                  <a:schemeClr val="tx1"/>
                </a:solidFill>
                <a:effectLst/>
                <a:latin typeface="+mn-lt"/>
                <a:ea typeface="+mn-ea"/>
                <a:cs typeface="+mn-cs"/>
              </a:rPr>
              <a:t>Holly Caceres - researcher and data analysis, </a:t>
            </a:r>
          </a:p>
          <a:p>
            <a:pPr marL="628650" lvl="1" indent="-171450" rtl="0" fontAlgn="ctr">
              <a:buFont typeface="Arial" panose="020B0604020202020204" pitchFamily="34" charset="0"/>
              <a:buChar char="•"/>
            </a:pPr>
            <a:r>
              <a:rPr lang="en-US" sz="1200" kern="1200" dirty="0">
                <a:solidFill>
                  <a:schemeClr val="tx1"/>
                </a:solidFill>
                <a:effectLst/>
                <a:latin typeface="+mn-lt"/>
                <a:ea typeface="+mn-ea"/>
                <a:cs typeface="+mn-cs"/>
              </a:rPr>
              <a:t>Mary Mitchell - admin assistant</a:t>
            </a:r>
          </a:p>
          <a:p>
            <a:pPr marL="0" lvl="0" indent="0" rtl="0" fontAlgn="ctr">
              <a:buFont typeface="Arial" panose="020B0604020202020204" pitchFamily="34" charset="0"/>
              <a:buNone/>
            </a:pPr>
            <a:endParaRPr lang="en-US" sz="1200" kern="1200" dirty="0">
              <a:solidFill>
                <a:schemeClr val="tx1"/>
              </a:solidFill>
              <a:effectLst/>
              <a:latin typeface="+mn-lt"/>
              <a:ea typeface="+mn-ea"/>
              <a:cs typeface="+mn-cs"/>
            </a:endParaRPr>
          </a:p>
          <a:p>
            <a:pPr marL="0" lvl="0" indent="0" rtl="0" fontAlgn="ctr">
              <a:buFont typeface="Arial" panose="020B0604020202020204" pitchFamily="34" charset="0"/>
              <a:buNone/>
            </a:pPr>
            <a:r>
              <a:rPr lang="en-US" sz="1200" kern="1200" dirty="0">
                <a:solidFill>
                  <a:schemeClr val="tx1"/>
                </a:solidFill>
                <a:effectLst/>
                <a:latin typeface="+mn-lt"/>
                <a:ea typeface="+mn-ea"/>
                <a:cs typeface="+mn-cs"/>
              </a:rPr>
              <a:t>4-Year Public</a:t>
            </a:r>
          </a:p>
          <a:p>
            <a:pPr marL="628650" lvl="1" indent="-171450" rtl="0" fontAlgn="ctr">
              <a:buFont typeface="Arial" panose="020B0604020202020204" pitchFamily="34" charset="0"/>
              <a:buChar char="•"/>
            </a:pPr>
            <a:r>
              <a:rPr lang="en-US" sz="1200" kern="1200" dirty="0">
                <a:solidFill>
                  <a:schemeClr val="tx1"/>
                </a:solidFill>
                <a:effectLst/>
                <a:latin typeface="+mn-lt"/>
                <a:ea typeface="+mn-ea"/>
                <a:cs typeface="+mn-cs"/>
              </a:rPr>
              <a:t>James Hallmark - 4 yr. – Vice Chancellor for Academic Affairs, TAMU</a:t>
            </a:r>
          </a:p>
          <a:p>
            <a:pPr marL="628650" lvl="1" indent="-171450" rtl="0" fontAlgn="ctr">
              <a:buFont typeface="Arial" panose="020B0604020202020204" pitchFamily="34" charset="0"/>
              <a:buChar char="•"/>
            </a:pPr>
            <a:r>
              <a:rPr lang="en-US" sz="1200" kern="1200" dirty="0">
                <a:solidFill>
                  <a:schemeClr val="tx1"/>
                </a:solidFill>
                <a:effectLst/>
                <a:latin typeface="+mn-lt"/>
                <a:ea typeface="+mn-ea"/>
                <a:cs typeface="+mn-cs"/>
              </a:rPr>
              <a:t>Shannon Goodman, UNT - VP Enrollment</a:t>
            </a:r>
          </a:p>
          <a:p>
            <a:pPr marL="628650" lvl="1" indent="-171450" rtl="0" fontAlgn="ctr">
              <a:buFont typeface="Arial" panose="020B0604020202020204" pitchFamily="34" charset="0"/>
              <a:buChar char="•"/>
            </a:pPr>
            <a:r>
              <a:rPr lang="en-US" sz="1200" kern="1200" dirty="0">
                <a:solidFill>
                  <a:schemeClr val="tx1"/>
                </a:solidFill>
                <a:effectLst/>
                <a:latin typeface="+mn-lt"/>
                <a:ea typeface="+mn-ea"/>
                <a:cs typeface="+mn-cs"/>
              </a:rPr>
              <a:t>Chris Maynard - SHSU</a:t>
            </a:r>
          </a:p>
          <a:p>
            <a:pPr marL="628650" lvl="1" indent="-171450" rtl="0" fontAlgn="ctr">
              <a:buFont typeface="Arial" panose="020B0604020202020204" pitchFamily="34" charset="0"/>
              <a:buChar char="•"/>
            </a:pPr>
            <a:r>
              <a:rPr lang="en-US" sz="1200" kern="1200" dirty="0">
                <a:solidFill>
                  <a:schemeClr val="tx1"/>
                </a:solidFill>
                <a:effectLst/>
                <a:latin typeface="+mn-lt"/>
                <a:ea typeface="+mn-ea"/>
                <a:cs typeface="+mn-cs"/>
              </a:rPr>
              <a:t>Ann Kenimer - TAMU - Associate Provost for Undergraduate Affairs</a:t>
            </a:r>
          </a:p>
          <a:p>
            <a:pPr marL="628650" lvl="1" indent="-171450" rtl="0" fontAlgn="ctr">
              <a:buFont typeface="Arial" panose="020B0604020202020204" pitchFamily="34" charset="0"/>
              <a:buChar char="•"/>
            </a:pPr>
            <a:r>
              <a:rPr lang="en-US" sz="1200" kern="1200" dirty="0">
                <a:solidFill>
                  <a:schemeClr val="tx1"/>
                </a:solidFill>
                <a:effectLst/>
                <a:latin typeface="+mn-lt"/>
                <a:ea typeface="+mn-ea"/>
                <a:cs typeface="+mn-cs"/>
              </a:rPr>
              <a:t>Serenity King - UT Dallas - Provost office</a:t>
            </a:r>
          </a:p>
          <a:p>
            <a:pPr marL="457200" lvl="1" indent="0" rtl="0" fontAlgn="ctr">
              <a:buFont typeface="Arial" panose="020B0604020202020204" pitchFamily="34" charset="0"/>
              <a:buNone/>
            </a:pPr>
            <a:endParaRPr lang="en-US" sz="1200" kern="1200" dirty="0">
              <a:solidFill>
                <a:schemeClr val="tx1"/>
              </a:solidFill>
              <a:effectLst/>
              <a:latin typeface="+mn-lt"/>
              <a:ea typeface="+mn-ea"/>
              <a:cs typeface="+mn-cs"/>
            </a:endParaRPr>
          </a:p>
          <a:p>
            <a:pPr rtl="0" fontAlgn="ctr"/>
            <a:r>
              <a:rPr lang="en-US" sz="1200" kern="1200" dirty="0">
                <a:solidFill>
                  <a:schemeClr val="tx1"/>
                </a:solidFill>
                <a:effectLst/>
                <a:latin typeface="+mn-lt"/>
                <a:ea typeface="+mn-ea"/>
                <a:cs typeface="+mn-cs"/>
              </a:rPr>
              <a:t>Community College:</a:t>
            </a:r>
          </a:p>
          <a:p>
            <a:pPr marL="628650" lvl="1" indent="-171450" rtl="0" fontAlgn="ctr">
              <a:buFont typeface="Arial" panose="020B0604020202020204" pitchFamily="34" charset="0"/>
              <a:buChar char="•"/>
            </a:pPr>
            <a:r>
              <a:rPr lang="en-US" sz="1200" kern="1200" dirty="0">
                <a:solidFill>
                  <a:schemeClr val="tx1"/>
                </a:solidFill>
                <a:effectLst/>
                <a:latin typeface="+mn-lt"/>
                <a:ea typeface="+mn-ea"/>
                <a:cs typeface="+mn-cs"/>
              </a:rPr>
              <a:t>Jacob Fraire - TACC</a:t>
            </a:r>
          </a:p>
          <a:p>
            <a:pPr marL="628650" lvl="1" indent="-171450" rtl="0" fontAlgn="ctr">
              <a:buFont typeface="Arial" panose="020B0604020202020204" pitchFamily="34" charset="0"/>
              <a:buChar char="•"/>
            </a:pPr>
            <a:r>
              <a:rPr lang="en-US" sz="1200" kern="1200" dirty="0">
                <a:solidFill>
                  <a:schemeClr val="tx1"/>
                </a:solidFill>
                <a:effectLst/>
                <a:latin typeface="+mn-lt"/>
                <a:ea typeface="+mn-ea"/>
                <a:cs typeface="+mn-cs"/>
              </a:rPr>
              <a:t>William Serrata - El Paso - President</a:t>
            </a:r>
          </a:p>
          <a:p>
            <a:pPr marL="628650" lvl="1" indent="-171450" rtl="0" fontAlgn="ctr">
              <a:buFont typeface="Arial" panose="020B0604020202020204" pitchFamily="34" charset="0"/>
              <a:buChar char="•"/>
            </a:pPr>
            <a:r>
              <a:rPr lang="en-US" sz="1200" kern="1200" dirty="0">
                <a:solidFill>
                  <a:schemeClr val="tx1"/>
                </a:solidFill>
                <a:effectLst/>
                <a:latin typeface="+mn-lt"/>
                <a:ea typeface="+mn-ea"/>
                <a:cs typeface="+mn-cs"/>
              </a:rPr>
              <a:t>Fred Hills - MCC</a:t>
            </a:r>
          </a:p>
          <a:p>
            <a:pPr marL="628650" lvl="1" indent="-171450" rtl="0" fontAlgn="ctr">
              <a:buFont typeface="Arial" panose="020B0604020202020204" pitchFamily="34" charset="0"/>
              <a:buChar char="•"/>
            </a:pPr>
            <a:r>
              <a:rPr lang="en-US" sz="1200" kern="1200" dirty="0">
                <a:solidFill>
                  <a:schemeClr val="tx1"/>
                </a:solidFill>
                <a:effectLst/>
                <a:latin typeface="+mn-lt"/>
                <a:ea typeface="+mn-ea"/>
                <a:cs typeface="+mn-cs"/>
              </a:rPr>
              <a:t>Brenda </a:t>
            </a:r>
            <a:r>
              <a:rPr lang="en-US" sz="1200" kern="1200" dirty="0" err="1">
                <a:solidFill>
                  <a:schemeClr val="tx1"/>
                </a:solidFill>
                <a:effectLst/>
                <a:latin typeface="+mn-lt"/>
                <a:ea typeface="+mn-ea"/>
                <a:cs typeface="+mn-cs"/>
              </a:rPr>
              <a:t>Braddy</a:t>
            </a:r>
            <a:r>
              <a:rPr lang="en-US" sz="1200" kern="1200" dirty="0">
                <a:solidFill>
                  <a:schemeClr val="tx1"/>
                </a:solidFill>
                <a:effectLst/>
                <a:latin typeface="+mn-lt"/>
                <a:ea typeface="+mn-ea"/>
                <a:cs typeface="+mn-cs"/>
              </a:rPr>
              <a:t> - Brookhaven - President/Provost</a:t>
            </a:r>
          </a:p>
          <a:p>
            <a:pPr marL="628650" lvl="1" indent="-171450" rtl="0" fontAlgn="ctr">
              <a:buFont typeface="Arial" panose="020B0604020202020204" pitchFamily="34" charset="0"/>
              <a:buChar char="•"/>
            </a:pPr>
            <a:r>
              <a:rPr lang="en-US" sz="1200" kern="1200" dirty="0">
                <a:solidFill>
                  <a:schemeClr val="tx1"/>
                </a:solidFill>
                <a:effectLst/>
                <a:latin typeface="+mn-lt"/>
                <a:ea typeface="+mn-ea"/>
                <a:cs typeface="+mn-cs"/>
              </a:rPr>
              <a:t>Laurel Williamson - San Jac, Vice Chancellor</a:t>
            </a:r>
          </a:p>
          <a:p>
            <a:endParaRPr lang="en-US" dirty="0"/>
          </a:p>
        </p:txBody>
      </p:sp>
      <p:sp>
        <p:nvSpPr>
          <p:cNvPr id="4" name="Slide Number Placeholder 3"/>
          <p:cNvSpPr>
            <a:spLocks noGrp="1"/>
          </p:cNvSpPr>
          <p:nvPr>
            <p:ph type="sldNum" sz="quarter" idx="5"/>
          </p:nvPr>
        </p:nvSpPr>
        <p:spPr/>
        <p:txBody>
          <a:bodyPr/>
          <a:lstStyle/>
          <a:p>
            <a:fld id="{F1D65B42-D07C-4746-8B19-E628CB49B4D2}" type="slidenum">
              <a:rPr lang="en-US" smtClean="0"/>
              <a:t>3</a:t>
            </a:fld>
            <a:endParaRPr lang="en-US" dirty="0"/>
          </a:p>
        </p:txBody>
      </p:sp>
    </p:spTree>
    <p:extLst>
      <p:ext uri="{BB962C8B-B14F-4D97-AF65-F5344CB8AC3E}">
        <p14:creationId xmlns:p14="http://schemas.microsoft.com/office/powerpoint/2010/main" val="421300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D65B42-D07C-4746-8B19-E628CB49B4D2}" type="slidenum">
              <a:rPr lang="en-US" smtClean="0"/>
              <a:t>5</a:t>
            </a:fld>
            <a:endParaRPr lang="en-US" dirty="0"/>
          </a:p>
        </p:txBody>
      </p:sp>
    </p:spTree>
    <p:extLst>
      <p:ext uri="{BB962C8B-B14F-4D97-AF65-F5344CB8AC3E}">
        <p14:creationId xmlns:p14="http://schemas.microsoft.com/office/powerpoint/2010/main" val="2203789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r>
              <a:rPr lang="en-US" sz="1200" b="1" i="0" u="none" strike="noStrike" kern="1200" dirty="0" smtClean="0">
                <a:solidFill>
                  <a:schemeClr val="tx1"/>
                </a:solidFill>
                <a:effectLst/>
                <a:latin typeface="+mn-lt"/>
                <a:ea typeface="+mn-ea"/>
                <a:cs typeface="+mn-cs"/>
              </a:rPr>
              <a:t>Prior to Junior Year</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1" i="0" u="none" strike="noStrike" kern="1200" dirty="0" smtClean="0">
                <a:solidFill>
                  <a:schemeClr val="tx1"/>
                </a:solidFill>
                <a:effectLst/>
                <a:latin typeface="+mn-lt"/>
                <a:ea typeface="+mn-ea"/>
                <a:cs typeface="+mn-cs"/>
              </a:rPr>
              <a:t>Start of Junior Year</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1" i="0" u="none" strike="noStrike" kern="1200" dirty="0" smtClean="0">
                <a:solidFill>
                  <a:schemeClr val="tx1"/>
                </a:solidFill>
                <a:effectLst/>
                <a:latin typeface="+mn-lt"/>
                <a:ea typeface="+mn-ea"/>
                <a:cs typeface="+mn-cs"/>
              </a:rPr>
              <a:t>Next Four Years (Junior Year, Senior Year, and 2 years after)</a:t>
            </a:r>
            <a:endParaRPr lang="en-US" sz="1200" b="0" i="0" u="none" strike="noStrike" kern="1200" dirty="0" smtClean="0">
              <a:solidFill>
                <a:schemeClr val="tx1"/>
              </a:solidFill>
              <a:effectLst/>
              <a:latin typeface="+mn-lt"/>
              <a:ea typeface="+mn-ea"/>
              <a:cs typeface="+mn-cs"/>
            </a:endParaRPr>
          </a:p>
          <a:p>
            <a:pPr rtl="0" eaLnBrk="1" fontAlgn="t" latinLnBrk="0" hangingPunct="1"/>
            <a:r>
              <a:rPr lang="en-US" sz="1200" b="1" i="0" u="none" strike="noStrike" kern="1200" dirty="0" smtClean="0">
                <a:solidFill>
                  <a:schemeClr val="tx1"/>
                </a:solidFill>
                <a:effectLst/>
                <a:latin typeface="+mn-lt"/>
                <a:ea typeface="+mn-ea"/>
                <a:cs typeface="+mn-cs"/>
              </a:rPr>
              <a:t>Start-and-stay student </a:t>
            </a:r>
            <a:r>
              <a:rPr lang="en-US" sz="1200" b="0" i="0" u="none" strike="noStrike" kern="1200" dirty="0" smtClean="0">
                <a:solidFill>
                  <a:schemeClr val="tx1"/>
                </a:solidFill>
                <a:effectLst/>
                <a:latin typeface="+mn-lt"/>
                <a:ea typeface="+mn-ea"/>
                <a:cs typeface="+mn-cs"/>
              </a:rPr>
              <a:t>accumulates enough credits for junior standing in a bachelor’s degree program at Institution A</a:t>
            </a:r>
          </a:p>
          <a:p>
            <a:pPr rtl="0" eaLnBrk="1" fontAlgn="t" latinLnBrk="0" hangingPunct="1"/>
            <a:r>
              <a:rPr lang="en-US" sz="1200" b="1" i="0" u="none" strike="noStrike" kern="1200" dirty="0" smtClean="0">
                <a:solidFill>
                  <a:schemeClr val="tx1"/>
                </a:solidFill>
                <a:effectLst/>
                <a:latin typeface="+mn-lt"/>
                <a:ea typeface="+mn-ea"/>
                <a:cs typeface="+mn-cs"/>
              </a:rPr>
              <a:t>Start-and-stay student </a:t>
            </a:r>
            <a:r>
              <a:rPr lang="en-US" sz="1200" b="0" i="0" u="none" strike="noStrike" kern="1200" dirty="0" smtClean="0">
                <a:solidFill>
                  <a:schemeClr val="tx1"/>
                </a:solidFill>
                <a:effectLst/>
                <a:latin typeface="+mn-lt"/>
                <a:ea typeface="+mn-ea"/>
                <a:cs typeface="+mn-cs"/>
              </a:rPr>
              <a:t>has junior standing at Institution A</a:t>
            </a:r>
          </a:p>
          <a:p>
            <a:pPr rtl="0" eaLnBrk="1" fontAlgn="t" latinLnBrk="0" hangingPunct="1"/>
            <a:r>
              <a:rPr lang="en-US" sz="1200" b="1" i="0" u="none" strike="noStrike" kern="1200" dirty="0" smtClean="0">
                <a:solidFill>
                  <a:schemeClr val="tx1"/>
                </a:solidFill>
                <a:effectLst/>
                <a:latin typeface="+mn-lt"/>
                <a:ea typeface="+mn-ea"/>
                <a:cs typeface="+mn-cs"/>
              </a:rPr>
              <a:t>Start-and-stay students: </a:t>
            </a:r>
            <a:r>
              <a:rPr lang="en-US" sz="1200" b="0" i="0" u="none" strike="noStrike" kern="1200" dirty="0" smtClean="0">
                <a:solidFill>
                  <a:schemeClr val="tx1"/>
                </a:solidFill>
                <a:effectLst/>
                <a:latin typeface="+mn-lt"/>
                <a:ea typeface="+mn-ea"/>
                <a:cs typeface="+mn-cs"/>
              </a:rPr>
              <a:t>During this time frame, </a:t>
            </a:r>
            <a:r>
              <a:rPr lang="en-US" sz="1200" b="1" i="0" u="none" strike="noStrike" kern="1200" dirty="0" smtClean="0">
                <a:solidFill>
                  <a:schemeClr val="tx1"/>
                </a:solidFill>
                <a:effectLst/>
                <a:latin typeface="+mn-lt"/>
                <a:ea typeface="+mn-ea"/>
                <a:cs typeface="+mn-cs"/>
              </a:rPr>
              <a:t>84% </a:t>
            </a:r>
            <a:r>
              <a:rPr lang="en-US" sz="1200" b="0" i="0" u="none" strike="noStrike" kern="1200" dirty="0" smtClean="0">
                <a:solidFill>
                  <a:schemeClr val="tx1"/>
                </a:solidFill>
                <a:effectLst/>
                <a:latin typeface="+mn-lt"/>
                <a:ea typeface="+mn-ea"/>
                <a:cs typeface="+mn-cs"/>
              </a:rPr>
              <a:t>of start-and-stay students graduate with a bachelor’s degree on average.</a:t>
            </a:r>
          </a:p>
          <a:p>
            <a:pPr rtl="0" eaLnBrk="1" fontAlgn="t" latinLnBrk="0" hangingPunct="1"/>
            <a:r>
              <a:rPr lang="en-US" sz="1200" b="1" i="0" u="none" strike="noStrike" kern="1200" dirty="0" smtClean="0">
                <a:solidFill>
                  <a:schemeClr val="tx1"/>
                </a:solidFill>
                <a:effectLst/>
                <a:latin typeface="+mn-lt"/>
                <a:ea typeface="+mn-ea"/>
                <a:cs typeface="+mn-cs"/>
              </a:rPr>
              <a:t>Transfer student</a:t>
            </a:r>
            <a:r>
              <a:rPr lang="en-US" sz="1200" b="0" i="0" u="none" strike="noStrike" kern="1200" dirty="0" smtClean="0">
                <a:solidFill>
                  <a:schemeClr val="tx1"/>
                </a:solidFill>
                <a:effectLst/>
                <a:latin typeface="+mn-lt"/>
                <a:ea typeface="+mn-ea"/>
                <a:cs typeface="+mn-cs"/>
              </a:rPr>
              <a:t> accumulates enough credits for junior standing in a bachelor’s degree program at Institution(s) B</a:t>
            </a:r>
          </a:p>
          <a:p>
            <a:pPr rtl="0" eaLnBrk="1" fontAlgn="t" latinLnBrk="0" hangingPunct="1"/>
            <a:r>
              <a:rPr lang="en-US" sz="1200" b="1" i="0" u="none" strike="noStrike" kern="1200" dirty="0" smtClean="0">
                <a:solidFill>
                  <a:schemeClr val="tx1"/>
                </a:solidFill>
                <a:effectLst/>
                <a:latin typeface="+mn-lt"/>
                <a:ea typeface="+mn-ea"/>
                <a:cs typeface="+mn-cs"/>
              </a:rPr>
              <a:t>Transfer student</a:t>
            </a:r>
            <a:r>
              <a:rPr lang="en-US" sz="1200" b="0" i="0" u="none" strike="noStrike" kern="1200" dirty="0" smtClean="0">
                <a:solidFill>
                  <a:schemeClr val="tx1"/>
                </a:solidFill>
                <a:effectLst/>
                <a:latin typeface="+mn-lt"/>
                <a:ea typeface="+mn-ea"/>
                <a:cs typeface="+mn-cs"/>
              </a:rPr>
              <a:t> has transferred and has junior standing Institution A, after accumulating approximately two years’ worth of credits from at least one other institution</a:t>
            </a:r>
          </a:p>
          <a:p>
            <a:pPr rtl="0" eaLnBrk="1" fontAlgn="t" latinLnBrk="0" hangingPunct="1"/>
            <a:r>
              <a:rPr lang="en-US" sz="1200" b="1" i="0" u="none" strike="noStrike" kern="1200" dirty="0" smtClean="0">
                <a:solidFill>
                  <a:schemeClr val="tx1"/>
                </a:solidFill>
                <a:effectLst/>
                <a:latin typeface="+mn-lt"/>
                <a:ea typeface="+mn-ea"/>
                <a:cs typeface="+mn-cs"/>
              </a:rPr>
              <a:t>Transfer students: </a:t>
            </a:r>
            <a:r>
              <a:rPr lang="en-US" sz="1200" b="0" i="0" u="none" strike="noStrike" kern="1200" dirty="0" smtClean="0">
                <a:solidFill>
                  <a:schemeClr val="tx1"/>
                </a:solidFill>
                <a:effectLst/>
                <a:latin typeface="+mn-lt"/>
                <a:ea typeface="+mn-ea"/>
                <a:cs typeface="+mn-cs"/>
              </a:rPr>
              <a:t>During this time frame, </a:t>
            </a:r>
            <a:r>
              <a:rPr lang="en-US" sz="1200" b="1" i="0" u="none" strike="noStrike" kern="1200" dirty="0" smtClean="0">
                <a:solidFill>
                  <a:schemeClr val="tx1"/>
                </a:solidFill>
                <a:effectLst/>
                <a:latin typeface="+mn-lt"/>
                <a:ea typeface="+mn-ea"/>
                <a:cs typeface="+mn-cs"/>
              </a:rPr>
              <a:t>66% </a:t>
            </a:r>
            <a:r>
              <a:rPr lang="en-US" sz="1200" b="0" i="0" u="none" strike="noStrike" kern="1200" dirty="0" smtClean="0">
                <a:solidFill>
                  <a:schemeClr val="tx1"/>
                </a:solidFill>
                <a:effectLst/>
                <a:latin typeface="+mn-lt"/>
                <a:ea typeface="+mn-ea"/>
                <a:cs typeface="+mn-cs"/>
              </a:rPr>
              <a:t>of transfer students will graduate with a bachelor’s degree on average.</a:t>
            </a:r>
          </a:p>
          <a:p>
            <a:pPr rtl="0" eaLnBrk="1" fontAlgn="t" latinLnBrk="0" hangingPunct="1"/>
            <a:r>
              <a:rPr lang="en-US" sz="1200" b="0" i="0" u="none" strike="noStrike" kern="1200" dirty="0" smtClean="0">
                <a:solidFill>
                  <a:schemeClr val="tx1"/>
                </a:solidFill>
                <a:effectLst/>
                <a:latin typeface="+mn-lt"/>
                <a:ea typeface="+mn-ea"/>
                <a:cs typeface="+mn-cs"/>
              </a:rPr>
              <a:t>Difference between start and stay students’ and transfer students’ graduation rates during this time frame: </a:t>
            </a:r>
            <a:r>
              <a:rPr lang="en-US" sz="1200" b="1" i="0" u="none" strike="noStrike" kern="1200" dirty="0" smtClean="0">
                <a:solidFill>
                  <a:schemeClr val="tx1"/>
                </a:solidFill>
                <a:effectLst/>
                <a:latin typeface="+mn-lt"/>
                <a:ea typeface="+mn-ea"/>
                <a:cs typeface="+mn-cs"/>
              </a:rPr>
              <a:t>18 percentage points.</a:t>
            </a:r>
            <a:endParaRPr lang="en-US" sz="1200" b="0"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1D65B42-D07C-4746-8B19-E628CB49B4D2}" type="slidenum">
              <a:rPr lang="en-US" smtClean="0"/>
              <a:t>7</a:t>
            </a:fld>
            <a:endParaRPr lang="en-US" dirty="0"/>
          </a:p>
        </p:txBody>
      </p:sp>
    </p:spTree>
    <p:extLst>
      <p:ext uri="{BB962C8B-B14F-4D97-AF65-F5344CB8AC3E}">
        <p14:creationId xmlns:p14="http://schemas.microsoft.com/office/powerpoint/2010/main" val="217947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D65B42-D07C-4746-8B19-E628CB49B4D2}" type="slidenum">
              <a:rPr lang="en-US" smtClean="0"/>
              <a:t>8</a:t>
            </a:fld>
            <a:endParaRPr lang="en-US" dirty="0"/>
          </a:p>
        </p:txBody>
      </p:sp>
    </p:spTree>
    <p:extLst>
      <p:ext uri="{BB962C8B-B14F-4D97-AF65-F5344CB8AC3E}">
        <p14:creationId xmlns:p14="http://schemas.microsoft.com/office/powerpoint/2010/main" val="1797702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9255" marR="299085">
              <a:lnSpc>
                <a:spcPts val="2160"/>
              </a:lnSpc>
              <a:spcBef>
                <a:spcPts val="375"/>
              </a:spcBef>
            </a:pPr>
            <a:r>
              <a:rPr lang="en-US" sz="1200" b="1" dirty="0" smtClean="0">
                <a:latin typeface="+mn-lt"/>
                <a:cs typeface="Calibri"/>
              </a:rPr>
              <a:t>Principle</a:t>
            </a:r>
            <a:r>
              <a:rPr lang="en-US" sz="1200" b="1" spc="-45" dirty="0" smtClean="0">
                <a:latin typeface="+mn-lt"/>
                <a:cs typeface="Calibri"/>
              </a:rPr>
              <a:t> </a:t>
            </a:r>
            <a:r>
              <a:rPr lang="en-US" sz="1200" b="1" dirty="0" smtClean="0">
                <a:latin typeface="+mn-lt"/>
                <a:cs typeface="Calibri"/>
              </a:rPr>
              <a:t>1</a:t>
            </a:r>
            <a:r>
              <a:rPr lang="en-US" sz="1200" b="1" spc="-40" dirty="0" smtClean="0">
                <a:latin typeface="+mn-lt"/>
                <a:cs typeface="Calibri"/>
              </a:rPr>
              <a:t> </a:t>
            </a:r>
            <a:r>
              <a:rPr lang="en-US" sz="1200" b="1" dirty="0" smtClean="0">
                <a:latin typeface="+mn-lt"/>
                <a:cs typeface="Calibri"/>
              </a:rPr>
              <a:t>(Shared</a:t>
            </a:r>
            <a:r>
              <a:rPr lang="en-US" sz="1200" b="1" spc="-5" dirty="0" smtClean="0">
                <a:latin typeface="+mn-lt"/>
                <a:cs typeface="Calibri"/>
              </a:rPr>
              <a:t> </a:t>
            </a:r>
            <a:r>
              <a:rPr lang="en-US" sz="1200" b="1" spc="-10" dirty="0" smtClean="0">
                <a:latin typeface="+mn-lt"/>
                <a:cs typeface="Calibri"/>
              </a:rPr>
              <a:t>Responsibility):</a:t>
            </a:r>
            <a:r>
              <a:rPr lang="en-US" sz="1200" b="1" spc="-75" dirty="0" smtClean="0">
                <a:latin typeface="+mn-lt"/>
                <a:cs typeface="Calibri"/>
              </a:rPr>
              <a:t> </a:t>
            </a:r>
            <a:r>
              <a:rPr lang="en-US" sz="1200" dirty="0" smtClean="0"/>
              <a:t>Both</a:t>
            </a:r>
            <a:r>
              <a:rPr lang="en-US" sz="1200" spc="-25" dirty="0" smtClean="0"/>
              <a:t> </a:t>
            </a:r>
            <a:r>
              <a:rPr lang="en-US" sz="1200" dirty="0" smtClean="0"/>
              <a:t>community</a:t>
            </a:r>
            <a:r>
              <a:rPr lang="en-US" sz="1200" spc="-45" dirty="0" smtClean="0"/>
              <a:t> </a:t>
            </a:r>
            <a:r>
              <a:rPr lang="en-US" sz="1200" dirty="0" smtClean="0"/>
              <a:t>colleges</a:t>
            </a:r>
            <a:r>
              <a:rPr lang="en-US" sz="1200" spc="-35" dirty="0" smtClean="0"/>
              <a:t> </a:t>
            </a:r>
            <a:r>
              <a:rPr lang="en-US" sz="1200" dirty="0" smtClean="0"/>
              <a:t>and</a:t>
            </a:r>
            <a:r>
              <a:rPr lang="en-US" sz="1200" spc="-30" dirty="0" smtClean="0"/>
              <a:t> </a:t>
            </a:r>
            <a:r>
              <a:rPr lang="en-US" sz="1200" dirty="0" smtClean="0"/>
              <a:t>universities</a:t>
            </a:r>
            <a:r>
              <a:rPr lang="en-US" sz="1200" spc="10" dirty="0" smtClean="0"/>
              <a:t> </a:t>
            </a:r>
            <a:r>
              <a:rPr lang="en-US" sz="1200" dirty="0" smtClean="0"/>
              <a:t>share</a:t>
            </a:r>
            <a:r>
              <a:rPr lang="en-US" sz="1200" spc="-25" dirty="0" smtClean="0"/>
              <a:t> </a:t>
            </a:r>
            <a:r>
              <a:rPr lang="en-US" sz="1200" dirty="0" smtClean="0"/>
              <a:t>equal</a:t>
            </a:r>
            <a:r>
              <a:rPr lang="en-US" sz="1200" spc="-25" dirty="0" smtClean="0"/>
              <a:t> </a:t>
            </a:r>
            <a:r>
              <a:rPr lang="en-US" sz="1200" dirty="0" smtClean="0"/>
              <a:t>responsibility </a:t>
            </a:r>
            <a:r>
              <a:rPr lang="en-US" sz="1200" spc="-25" dirty="0" smtClean="0"/>
              <a:t>for </a:t>
            </a:r>
            <a:r>
              <a:rPr lang="en-US" sz="1200" dirty="0" smtClean="0"/>
              <a:t>an</a:t>
            </a:r>
            <a:r>
              <a:rPr lang="en-US" sz="1200" spc="-75" dirty="0" smtClean="0"/>
              <a:t> </a:t>
            </a:r>
            <a:r>
              <a:rPr lang="en-US" sz="1200" dirty="0" smtClean="0"/>
              <a:t>efficient</a:t>
            </a:r>
            <a:r>
              <a:rPr lang="en-US" sz="1200" spc="-55" dirty="0" smtClean="0"/>
              <a:t> </a:t>
            </a:r>
            <a:r>
              <a:rPr lang="en-US" sz="1200" dirty="0" smtClean="0"/>
              <a:t>transfer</a:t>
            </a:r>
            <a:r>
              <a:rPr lang="en-US" sz="1200" spc="-45" dirty="0" smtClean="0"/>
              <a:t> </a:t>
            </a:r>
            <a:r>
              <a:rPr lang="en-US" sz="1200" spc="-10" dirty="0" smtClean="0"/>
              <a:t>framework.</a:t>
            </a:r>
          </a:p>
          <a:p>
            <a:pPr marL="389255" marR="271780">
              <a:lnSpc>
                <a:spcPts val="2160"/>
              </a:lnSpc>
            </a:pPr>
            <a:r>
              <a:rPr lang="en-US" sz="1200" b="1" dirty="0" smtClean="0">
                <a:latin typeface="+mn-lt"/>
                <a:cs typeface="Calibri"/>
              </a:rPr>
              <a:t>Principle</a:t>
            </a:r>
            <a:r>
              <a:rPr lang="en-US" sz="1200" b="1" spc="-55" dirty="0" smtClean="0">
                <a:latin typeface="+mn-lt"/>
                <a:cs typeface="Calibri"/>
              </a:rPr>
              <a:t> </a:t>
            </a:r>
            <a:r>
              <a:rPr lang="en-US" sz="1200" b="1" dirty="0" smtClean="0">
                <a:latin typeface="+mn-lt"/>
                <a:cs typeface="Calibri"/>
              </a:rPr>
              <a:t>2</a:t>
            </a:r>
            <a:r>
              <a:rPr lang="en-US" sz="1200" b="1" spc="-30" dirty="0" smtClean="0">
                <a:latin typeface="+mn-lt"/>
                <a:cs typeface="Calibri"/>
              </a:rPr>
              <a:t> </a:t>
            </a:r>
            <a:r>
              <a:rPr lang="en-US" sz="1200" b="1" spc="-20" dirty="0" smtClean="0">
                <a:latin typeface="+mn-lt"/>
                <a:cs typeface="Calibri"/>
              </a:rPr>
              <a:t>(Transparency/Student-</a:t>
            </a:r>
            <a:r>
              <a:rPr lang="en-US" sz="1200" b="1" dirty="0" smtClean="0">
                <a:latin typeface="+mn-lt"/>
                <a:cs typeface="Calibri"/>
              </a:rPr>
              <a:t>Centric</a:t>
            </a:r>
            <a:r>
              <a:rPr lang="en-US" sz="1200" b="1" spc="-30" dirty="0" smtClean="0">
                <a:latin typeface="+mn-lt"/>
                <a:cs typeface="Calibri"/>
              </a:rPr>
              <a:t> </a:t>
            </a:r>
            <a:r>
              <a:rPr lang="en-US" sz="1200" b="1" dirty="0" smtClean="0">
                <a:latin typeface="+mn-lt"/>
                <a:cs typeface="Calibri"/>
              </a:rPr>
              <a:t>Academic</a:t>
            </a:r>
            <a:r>
              <a:rPr lang="en-US" sz="1200" b="1" spc="-40" dirty="0" smtClean="0">
                <a:latin typeface="+mn-lt"/>
                <a:cs typeface="Calibri"/>
              </a:rPr>
              <a:t> </a:t>
            </a:r>
            <a:r>
              <a:rPr lang="en-US" sz="1200" b="1" spc="-10" dirty="0" smtClean="0">
                <a:latin typeface="+mn-lt"/>
                <a:cs typeface="Calibri"/>
              </a:rPr>
              <a:t>Pathways):</a:t>
            </a:r>
            <a:r>
              <a:rPr lang="en-US" sz="1200" b="1" spc="-40" dirty="0" smtClean="0">
                <a:latin typeface="+mn-lt"/>
                <a:cs typeface="Calibri"/>
              </a:rPr>
              <a:t> </a:t>
            </a:r>
            <a:r>
              <a:rPr lang="en-US" sz="1200" dirty="0" smtClean="0"/>
              <a:t>The</a:t>
            </a:r>
            <a:r>
              <a:rPr lang="en-US" sz="1200" spc="-20" dirty="0" smtClean="0"/>
              <a:t> </a:t>
            </a:r>
            <a:r>
              <a:rPr lang="en-US" sz="1200" spc="-10" dirty="0" smtClean="0"/>
              <a:t>transfer</a:t>
            </a:r>
            <a:r>
              <a:rPr lang="en-US" sz="1200" spc="-5" dirty="0" smtClean="0"/>
              <a:t> </a:t>
            </a:r>
            <a:r>
              <a:rPr lang="en-US" sz="1200" dirty="0" smtClean="0"/>
              <a:t>framework</a:t>
            </a:r>
            <a:r>
              <a:rPr lang="en-US" sz="1200" spc="-5" dirty="0" smtClean="0"/>
              <a:t> </a:t>
            </a:r>
            <a:r>
              <a:rPr lang="en-US" sz="1200" dirty="0" smtClean="0"/>
              <a:t>must</a:t>
            </a:r>
            <a:r>
              <a:rPr lang="en-US" sz="1200" spc="-20" dirty="0" smtClean="0"/>
              <a:t> </a:t>
            </a:r>
            <a:r>
              <a:rPr lang="en-US" sz="1200" dirty="0" smtClean="0"/>
              <a:t>be</a:t>
            </a:r>
            <a:r>
              <a:rPr lang="en-US" sz="1200" spc="-25" dirty="0" smtClean="0"/>
              <a:t> </a:t>
            </a:r>
            <a:r>
              <a:rPr lang="en-US" sz="1200" spc="-10" dirty="0" smtClean="0"/>
              <a:t>seamless </a:t>
            </a:r>
            <a:r>
              <a:rPr lang="en-US" sz="1200" dirty="0" smtClean="0"/>
              <a:t>and</a:t>
            </a:r>
            <a:r>
              <a:rPr lang="en-US" sz="1200" spc="-60" dirty="0" smtClean="0"/>
              <a:t> </a:t>
            </a:r>
            <a:r>
              <a:rPr lang="en-US" sz="1200" dirty="0" smtClean="0"/>
              <a:t>transparent</a:t>
            </a:r>
            <a:r>
              <a:rPr lang="en-US" sz="1200" spc="-50" dirty="0" smtClean="0"/>
              <a:t> </a:t>
            </a:r>
            <a:r>
              <a:rPr lang="en-US" sz="1200" dirty="0" smtClean="0"/>
              <a:t>for</a:t>
            </a:r>
            <a:r>
              <a:rPr lang="en-US" sz="1200" spc="-60" dirty="0" smtClean="0"/>
              <a:t> </a:t>
            </a:r>
            <a:r>
              <a:rPr lang="en-US" sz="1200" spc="-10" dirty="0" smtClean="0"/>
              <a:t>students.</a:t>
            </a:r>
          </a:p>
          <a:p>
            <a:pPr marL="389255" marR="93980">
              <a:lnSpc>
                <a:spcPts val="2160"/>
              </a:lnSpc>
            </a:pPr>
            <a:r>
              <a:rPr lang="en-US" sz="1200" b="1" dirty="0" smtClean="0">
                <a:latin typeface="+mn-lt"/>
                <a:cs typeface="Calibri"/>
              </a:rPr>
              <a:t>Principle</a:t>
            </a:r>
            <a:r>
              <a:rPr lang="en-US" sz="1200" b="1" spc="-55" dirty="0" smtClean="0">
                <a:latin typeface="+mn-lt"/>
                <a:cs typeface="Calibri"/>
              </a:rPr>
              <a:t> </a:t>
            </a:r>
            <a:r>
              <a:rPr lang="en-US" sz="1200" b="1" dirty="0" smtClean="0">
                <a:latin typeface="+mn-lt"/>
                <a:cs typeface="Calibri"/>
              </a:rPr>
              <a:t>3</a:t>
            </a:r>
            <a:r>
              <a:rPr lang="en-US" sz="1200" b="1" spc="-45" dirty="0" smtClean="0">
                <a:latin typeface="+mn-lt"/>
                <a:cs typeface="Calibri"/>
              </a:rPr>
              <a:t> </a:t>
            </a:r>
            <a:r>
              <a:rPr lang="en-US" sz="1200" b="1" dirty="0" smtClean="0">
                <a:latin typeface="+mn-lt"/>
                <a:cs typeface="Calibri"/>
              </a:rPr>
              <a:t>(Optimizing</a:t>
            </a:r>
            <a:r>
              <a:rPr lang="en-US" sz="1200" b="1" spc="-55" dirty="0" smtClean="0">
                <a:latin typeface="+mn-lt"/>
                <a:cs typeface="Calibri"/>
              </a:rPr>
              <a:t> </a:t>
            </a:r>
            <a:r>
              <a:rPr lang="en-US" sz="1200" b="1" dirty="0" smtClean="0">
                <a:latin typeface="+mn-lt"/>
                <a:cs typeface="Calibri"/>
              </a:rPr>
              <a:t>Courses</a:t>
            </a:r>
            <a:r>
              <a:rPr lang="en-US" sz="1200" b="1" spc="-40" dirty="0" smtClean="0">
                <a:latin typeface="+mn-lt"/>
                <a:cs typeface="Calibri"/>
              </a:rPr>
              <a:t> </a:t>
            </a:r>
            <a:r>
              <a:rPr lang="en-US" sz="1200" b="1" dirty="0" smtClean="0">
                <a:latin typeface="+mn-lt"/>
                <a:cs typeface="Calibri"/>
              </a:rPr>
              <a:t>Applying</a:t>
            </a:r>
            <a:r>
              <a:rPr lang="en-US" sz="1200" b="1" spc="-55" dirty="0" smtClean="0">
                <a:latin typeface="+mn-lt"/>
                <a:cs typeface="Calibri"/>
              </a:rPr>
              <a:t> </a:t>
            </a:r>
            <a:r>
              <a:rPr lang="en-US" sz="1200" b="1" dirty="0" smtClean="0">
                <a:latin typeface="+mn-lt"/>
                <a:cs typeface="Calibri"/>
              </a:rPr>
              <a:t>Upon</a:t>
            </a:r>
            <a:r>
              <a:rPr lang="en-US" sz="1200" b="1" spc="-60" dirty="0" smtClean="0">
                <a:latin typeface="+mn-lt"/>
                <a:cs typeface="Calibri"/>
              </a:rPr>
              <a:t> </a:t>
            </a:r>
            <a:r>
              <a:rPr lang="en-US" sz="1200" b="1" spc="-20" dirty="0" smtClean="0">
                <a:latin typeface="+mn-lt"/>
                <a:cs typeface="Calibri"/>
              </a:rPr>
              <a:t>Transfer):</a:t>
            </a:r>
            <a:r>
              <a:rPr lang="en-US" sz="1200" b="1" spc="-35" dirty="0" smtClean="0">
                <a:latin typeface="+mn-lt"/>
                <a:cs typeface="Calibri"/>
              </a:rPr>
              <a:t> </a:t>
            </a:r>
            <a:r>
              <a:rPr lang="en-US" sz="1200" dirty="0" smtClean="0"/>
              <a:t>The</a:t>
            </a:r>
            <a:r>
              <a:rPr lang="en-US" sz="1200" spc="-35" dirty="0" smtClean="0"/>
              <a:t> </a:t>
            </a:r>
            <a:r>
              <a:rPr lang="en-US" sz="1200" spc="-10" dirty="0" smtClean="0"/>
              <a:t>transfer</a:t>
            </a:r>
            <a:r>
              <a:rPr lang="en-US" sz="1200" spc="-20" dirty="0" smtClean="0"/>
              <a:t> </a:t>
            </a:r>
            <a:r>
              <a:rPr lang="en-US" sz="1200" dirty="0" smtClean="0"/>
              <a:t>framework</a:t>
            </a:r>
            <a:r>
              <a:rPr lang="en-US" sz="1200" spc="-30" dirty="0" smtClean="0"/>
              <a:t> </a:t>
            </a:r>
            <a:r>
              <a:rPr lang="en-US" sz="1200" dirty="0" smtClean="0"/>
              <a:t>must</a:t>
            </a:r>
            <a:r>
              <a:rPr lang="en-US" sz="1200" spc="-20" dirty="0" smtClean="0"/>
              <a:t> </a:t>
            </a:r>
            <a:r>
              <a:rPr lang="en-US" sz="1200" dirty="0" smtClean="0"/>
              <a:t>optimize</a:t>
            </a:r>
            <a:r>
              <a:rPr lang="en-US" sz="1200" spc="-30" dirty="0" smtClean="0"/>
              <a:t> </a:t>
            </a:r>
            <a:r>
              <a:rPr lang="en-US" sz="1200" dirty="0" smtClean="0"/>
              <a:t>the</a:t>
            </a:r>
            <a:r>
              <a:rPr lang="en-US" sz="1200" spc="-30" dirty="0" smtClean="0"/>
              <a:t> </a:t>
            </a:r>
            <a:r>
              <a:rPr lang="en-US" sz="1200" spc="-10" dirty="0" smtClean="0"/>
              <a:t>number </a:t>
            </a:r>
            <a:r>
              <a:rPr lang="en-US" sz="1200" dirty="0" smtClean="0"/>
              <a:t>of</a:t>
            </a:r>
            <a:r>
              <a:rPr lang="en-US" sz="1200" spc="-35" dirty="0" smtClean="0"/>
              <a:t> </a:t>
            </a:r>
            <a:r>
              <a:rPr lang="en-US" sz="1200" spc="-10" dirty="0" smtClean="0"/>
              <a:t>courses/credits</a:t>
            </a:r>
            <a:r>
              <a:rPr lang="en-US" sz="1200" spc="-5" dirty="0" smtClean="0"/>
              <a:t> </a:t>
            </a:r>
            <a:r>
              <a:rPr lang="en-US" sz="1200" dirty="0" smtClean="0"/>
              <a:t>applicable</a:t>
            </a:r>
            <a:r>
              <a:rPr lang="en-US" sz="1200" spc="-10" dirty="0" smtClean="0"/>
              <a:t> </a:t>
            </a:r>
            <a:r>
              <a:rPr lang="en-US" sz="1200" dirty="0" smtClean="0"/>
              <a:t>to</a:t>
            </a:r>
            <a:r>
              <a:rPr lang="en-US" sz="1200" spc="-25" dirty="0" smtClean="0"/>
              <a:t> </a:t>
            </a:r>
            <a:r>
              <a:rPr lang="en-US" sz="1200" dirty="0" smtClean="0"/>
              <a:t>the</a:t>
            </a:r>
            <a:r>
              <a:rPr lang="en-US" sz="1200" spc="-15" dirty="0" smtClean="0"/>
              <a:t> </a:t>
            </a:r>
            <a:r>
              <a:rPr lang="en-US" sz="1200" dirty="0" smtClean="0"/>
              <a:t>major</a:t>
            </a:r>
            <a:r>
              <a:rPr lang="en-US" sz="1200" spc="-25" dirty="0" smtClean="0"/>
              <a:t> </a:t>
            </a:r>
            <a:r>
              <a:rPr lang="en-US" sz="1200" dirty="0" smtClean="0"/>
              <a:t>upon</a:t>
            </a:r>
            <a:r>
              <a:rPr lang="en-US" sz="1200" spc="-35" dirty="0" smtClean="0"/>
              <a:t> </a:t>
            </a:r>
            <a:r>
              <a:rPr lang="en-US" sz="1200" spc="-10" dirty="0" smtClean="0"/>
              <a:t>transfer</a:t>
            </a:r>
            <a:r>
              <a:rPr lang="en-US" sz="1200" dirty="0" smtClean="0"/>
              <a:t> to</a:t>
            </a:r>
            <a:r>
              <a:rPr lang="en-US" sz="1200" spc="-15" dirty="0" smtClean="0"/>
              <a:t> </a:t>
            </a:r>
            <a:r>
              <a:rPr lang="en-US" sz="1200" dirty="0" smtClean="0"/>
              <a:t>a</a:t>
            </a:r>
            <a:r>
              <a:rPr lang="en-US" sz="1200" spc="-20" dirty="0" smtClean="0"/>
              <a:t> </a:t>
            </a:r>
            <a:r>
              <a:rPr lang="en-US" sz="1200" spc="-10" dirty="0" smtClean="0"/>
              <a:t>university.</a:t>
            </a:r>
          </a:p>
          <a:p>
            <a:pPr marL="389255" marR="138430">
              <a:lnSpc>
                <a:spcPts val="2160"/>
              </a:lnSpc>
            </a:pPr>
            <a:r>
              <a:rPr lang="en-US" sz="1200" b="1" dirty="0" smtClean="0">
                <a:latin typeface="+mn-lt"/>
                <a:cs typeface="Calibri"/>
              </a:rPr>
              <a:t>Principle</a:t>
            </a:r>
            <a:r>
              <a:rPr lang="en-US" sz="1200" b="1" spc="-60" dirty="0" smtClean="0">
                <a:latin typeface="+mn-lt"/>
                <a:cs typeface="Calibri"/>
              </a:rPr>
              <a:t> </a:t>
            </a:r>
            <a:r>
              <a:rPr lang="en-US" sz="1200" b="1" dirty="0" smtClean="0">
                <a:latin typeface="+mn-lt"/>
                <a:cs typeface="Calibri"/>
              </a:rPr>
              <a:t>4</a:t>
            </a:r>
            <a:r>
              <a:rPr lang="en-US" sz="1200" b="1" spc="-50" dirty="0" smtClean="0">
                <a:latin typeface="+mn-lt"/>
                <a:cs typeface="Calibri"/>
              </a:rPr>
              <a:t> </a:t>
            </a:r>
            <a:r>
              <a:rPr lang="en-US" sz="1200" b="1" dirty="0" smtClean="0">
                <a:latin typeface="+mn-lt"/>
                <a:cs typeface="Calibri"/>
              </a:rPr>
              <a:t>(Process):</a:t>
            </a:r>
            <a:r>
              <a:rPr lang="en-US" sz="1200" b="1" spc="-50" dirty="0" smtClean="0">
                <a:latin typeface="+mn-lt"/>
                <a:cs typeface="Calibri"/>
              </a:rPr>
              <a:t> </a:t>
            </a:r>
            <a:r>
              <a:rPr lang="en-US" sz="1200" dirty="0" smtClean="0"/>
              <a:t>The</a:t>
            </a:r>
            <a:r>
              <a:rPr lang="en-US" sz="1200" spc="-40" dirty="0" smtClean="0"/>
              <a:t> </a:t>
            </a:r>
            <a:r>
              <a:rPr lang="en-US" sz="1200" spc="-10" dirty="0" smtClean="0"/>
              <a:t>transfer</a:t>
            </a:r>
            <a:r>
              <a:rPr lang="en-US" sz="1200" spc="-30" dirty="0" smtClean="0"/>
              <a:t> </a:t>
            </a:r>
            <a:r>
              <a:rPr lang="en-US" sz="1200" dirty="0" smtClean="0"/>
              <a:t>framework</a:t>
            </a:r>
            <a:r>
              <a:rPr lang="en-US" sz="1200" spc="-30" dirty="0" smtClean="0"/>
              <a:t> </a:t>
            </a:r>
            <a:r>
              <a:rPr lang="en-US" sz="1200" dirty="0" smtClean="0"/>
              <a:t>shall</a:t>
            </a:r>
            <a:r>
              <a:rPr lang="en-US" sz="1200" spc="-30" dirty="0" smtClean="0"/>
              <a:t> </a:t>
            </a:r>
            <a:r>
              <a:rPr lang="en-US" sz="1200" dirty="0" smtClean="0"/>
              <a:t>be</a:t>
            </a:r>
            <a:r>
              <a:rPr lang="en-US" sz="1200" spc="-45" dirty="0" smtClean="0"/>
              <a:t> </a:t>
            </a:r>
            <a:r>
              <a:rPr lang="en-US" sz="1200" dirty="0" smtClean="0"/>
              <a:t>developed</a:t>
            </a:r>
            <a:r>
              <a:rPr lang="en-US" sz="1200" spc="-35" dirty="0" smtClean="0"/>
              <a:t> </a:t>
            </a:r>
            <a:r>
              <a:rPr lang="en-US" sz="1200" dirty="0" smtClean="0"/>
              <a:t>through</a:t>
            </a:r>
            <a:r>
              <a:rPr lang="en-US" sz="1200" spc="-55" dirty="0" smtClean="0"/>
              <a:t> </a:t>
            </a:r>
            <a:r>
              <a:rPr lang="en-US" sz="1200" dirty="0" smtClean="0"/>
              <a:t>a</a:t>
            </a:r>
            <a:r>
              <a:rPr lang="en-US" sz="1200" spc="-50" dirty="0" smtClean="0"/>
              <a:t> </a:t>
            </a:r>
            <a:r>
              <a:rPr lang="en-US" sz="1200" dirty="0" smtClean="0"/>
              <a:t>transparent</a:t>
            </a:r>
            <a:r>
              <a:rPr lang="en-US" sz="1200" spc="-20" dirty="0" smtClean="0"/>
              <a:t> </a:t>
            </a:r>
            <a:r>
              <a:rPr lang="en-US" sz="1200" dirty="0" smtClean="0"/>
              <a:t>process</a:t>
            </a:r>
            <a:r>
              <a:rPr lang="en-US" sz="1200" spc="-40" dirty="0" smtClean="0"/>
              <a:t> </a:t>
            </a:r>
            <a:r>
              <a:rPr lang="en-US" sz="1200" dirty="0" smtClean="0"/>
              <a:t>that</a:t>
            </a:r>
            <a:r>
              <a:rPr lang="en-US" sz="1200" spc="-35" dirty="0" smtClean="0"/>
              <a:t> </a:t>
            </a:r>
            <a:r>
              <a:rPr lang="en-US" sz="1200" spc="-10" dirty="0" smtClean="0"/>
              <a:t>involves </a:t>
            </a:r>
            <a:r>
              <a:rPr lang="en-US" sz="1200" dirty="0" smtClean="0"/>
              <a:t>all</a:t>
            </a:r>
            <a:r>
              <a:rPr lang="en-US" sz="1200" spc="-25" dirty="0" smtClean="0"/>
              <a:t> </a:t>
            </a:r>
            <a:r>
              <a:rPr lang="en-US" sz="1200" dirty="0" smtClean="0"/>
              <a:t>institutions</a:t>
            </a:r>
            <a:r>
              <a:rPr lang="en-US" sz="1200" spc="-25" dirty="0" smtClean="0"/>
              <a:t> </a:t>
            </a:r>
            <a:r>
              <a:rPr lang="en-US" sz="1200" dirty="0" smtClean="0"/>
              <a:t>participating</a:t>
            </a:r>
            <a:r>
              <a:rPr lang="en-US" sz="1200" spc="-25" dirty="0" smtClean="0"/>
              <a:t> </a:t>
            </a:r>
            <a:r>
              <a:rPr lang="en-US" sz="1200" dirty="0" smtClean="0"/>
              <a:t>in</a:t>
            </a:r>
            <a:r>
              <a:rPr lang="en-US" sz="1200" spc="-30" dirty="0" smtClean="0"/>
              <a:t> </a:t>
            </a:r>
            <a:r>
              <a:rPr lang="en-US" sz="1200" dirty="0" smtClean="0"/>
              <a:t>a</a:t>
            </a:r>
            <a:r>
              <a:rPr lang="en-US" sz="1200" spc="-30" dirty="0" smtClean="0"/>
              <a:t> </a:t>
            </a:r>
            <a:r>
              <a:rPr lang="en-US" sz="1200" dirty="0" smtClean="0"/>
              <a:t>formal</a:t>
            </a:r>
            <a:r>
              <a:rPr lang="en-US" sz="1200" spc="-40" dirty="0" smtClean="0"/>
              <a:t> </a:t>
            </a:r>
            <a:r>
              <a:rPr lang="en-US" sz="1200" dirty="0" smtClean="0"/>
              <a:t>venue</a:t>
            </a:r>
            <a:r>
              <a:rPr lang="en-US" sz="1200" spc="-40" dirty="0" smtClean="0"/>
              <a:t> </a:t>
            </a:r>
            <a:r>
              <a:rPr lang="en-US" sz="1200" dirty="0" smtClean="0"/>
              <a:t>to</a:t>
            </a:r>
            <a:r>
              <a:rPr lang="en-US" sz="1200" spc="-30" dirty="0" smtClean="0"/>
              <a:t> </a:t>
            </a:r>
            <a:r>
              <a:rPr lang="en-US" sz="1200" dirty="0" smtClean="0"/>
              <a:t>identify</a:t>
            </a:r>
            <a:r>
              <a:rPr lang="en-US" sz="1200" spc="-40" dirty="0" smtClean="0"/>
              <a:t> </a:t>
            </a:r>
            <a:r>
              <a:rPr lang="en-US" sz="1200" dirty="0" smtClean="0"/>
              <a:t>and</a:t>
            </a:r>
            <a:r>
              <a:rPr lang="en-US" sz="1200" spc="-35" dirty="0" smtClean="0"/>
              <a:t> </a:t>
            </a:r>
            <a:r>
              <a:rPr lang="en-US" sz="1200" dirty="0" smtClean="0"/>
              <a:t>to</a:t>
            </a:r>
            <a:r>
              <a:rPr lang="en-US" sz="1200" spc="-35" dirty="0" smtClean="0"/>
              <a:t> </a:t>
            </a:r>
            <a:r>
              <a:rPr lang="en-US" sz="1200" dirty="0" smtClean="0"/>
              <a:t>endorse</a:t>
            </a:r>
            <a:r>
              <a:rPr lang="en-US" sz="1200" spc="-45" dirty="0" smtClean="0"/>
              <a:t> </a:t>
            </a:r>
            <a:r>
              <a:rPr lang="en-US" sz="1200" dirty="0" smtClean="0"/>
              <a:t>mechanisms</a:t>
            </a:r>
            <a:r>
              <a:rPr lang="en-US" sz="1200" spc="-15" dirty="0" smtClean="0"/>
              <a:t> </a:t>
            </a:r>
            <a:r>
              <a:rPr lang="en-US" sz="1200" dirty="0" smtClean="0"/>
              <a:t>for</a:t>
            </a:r>
            <a:r>
              <a:rPr lang="en-US" sz="1200" spc="-45" dirty="0" smtClean="0"/>
              <a:t> </a:t>
            </a:r>
            <a:r>
              <a:rPr lang="en-US" sz="1200" dirty="0" smtClean="0"/>
              <a:t>efficient</a:t>
            </a:r>
            <a:r>
              <a:rPr lang="en-US" sz="1200" spc="-15" dirty="0" smtClean="0"/>
              <a:t> </a:t>
            </a:r>
            <a:r>
              <a:rPr lang="en-US" sz="1200" spc="-10" dirty="0" smtClean="0"/>
              <a:t>transfer.</a:t>
            </a:r>
          </a:p>
          <a:p>
            <a:pPr marL="389255" marR="5080">
              <a:lnSpc>
                <a:spcPts val="2160"/>
              </a:lnSpc>
              <a:spcBef>
                <a:spcPts val="5"/>
              </a:spcBef>
            </a:pPr>
            <a:r>
              <a:rPr lang="en-US" sz="1200" b="1" dirty="0" smtClean="0">
                <a:latin typeface="+mn-lt"/>
                <a:cs typeface="Calibri"/>
              </a:rPr>
              <a:t>Principle</a:t>
            </a:r>
            <a:r>
              <a:rPr lang="en-US" sz="1200" b="1" spc="-40" dirty="0" smtClean="0">
                <a:latin typeface="+mn-lt"/>
                <a:cs typeface="Calibri"/>
              </a:rPr>
              <a:t> </a:t>
            </a:r>
            <a:r>
              <a:rPr lang="en-US" sz="1200" b="1" dirty="0" smtClean="0">
                <a:latin typeface="+mn-lt"/>
                <a:cs typeface="Calibri"/>
              </a:rPr>
              <a:t>5</a:t>
            </a:r>
            <a:r>
              <a:rPr lang="en-US" sz="1200" b="1" spc="-30" dirty="0" smtClean="0">
                <a:latin typeface="+mn-lt"/>
                <a:cs typeface="Calibri"/>
              </a:rPr>
              <a:t> </a:t>
            </a:r>
            <a:r>
              <a:rPr lang="en-US" sz="1200" b="1" spc="-10" dirty="0" smtClean="0">
                <a:latin typeface="+mn-lt"/>
                <a:cs typeface="Calibri"/>
              </a:rPr>
              <a:t>(Full-</a:t>
            </a:r>
            <a:r>
              <a:rPr lang="en-US" sz="1200" b="1" dirty="0" smtClean="0">
                <a:latin typeface="+mn-lt"/>
                <a:cs typeface="Calibri"/>
              </a:rPr>
              <a:t>Scale</a:t>
            </a:r>
            <a:r>
              <a:rPr lang="en-US" sz="1200" b="1" spc="-35" dirty="0" smtClean="0">
                <a:latin typeface="+mn-lt"/>
                <a:cs typeface="Calibri"/>
              </a:rPr>
              <a:t> </a:t>
            </a:r>
            <a:r>
              <a:rPr lang="en-US" sz="1200" b="1" spc="-10" dirty="0" smtClean="0">
                <a:latin typeface="+mn-lt"/>
                <a:cs typeface="Calibri"/>
              </a:rPr>
              <a:t>Implementation):</a:t>
            </a:r>
            <a:r>
              <a:rPr lang="en-US" sz="1200" b="1" spc="-55" dirty="0" smtClean="0">
                <a:latin typeface="+mn-lt"/>
                <a:cs typeface="Calibri"/>
              </a:rPr>
              <a:t> </a:t>
            </a:r>
            <a:r>
              <a:rPr lang="en-US" sz="1200" dirty="0" smtClean="0"/>
              <a:t>The</a:t>
            </a:r>
            <a:r>
              <a:rPr lang="en-US" sz="1200" spc="-25" dirty="0" smtClean="0"/>
              <a:t> </a:t>
            </a:r>
            <a:r>
              <a:rPr lang="en-US" sz="1200" dirty="0" smtClean="0"/>
              <a:t>mechanisms</a:t>
            </a:r>
            <a:r>
              <a:rPr lang="en-US" sz="1200" spc="5" dirty="0" smtClean="0"/>
              <a:t> </a:t>
            </a:r>
            <a:r>
              <a:rPr lang="en-US" sz="1200" dirty="0" smtClean="0"/>
              <a:t>of</a:t>
            </a:r>
            <a:r>
              <a:rPr lang="en-US" sz="1200" spc="-25" dirty="0" smtClean="0"/>
              <a:t> </a:t>
            </a:r>
            <a:r>
              <a:rPr lang="en-US" sz="1200" dirty="0" smtClean="0"/>
              <a:t>the</a:t>
            </a:r>
            <a:r>
              <a:rPr lang="en-US" sz="1200" spc="-25" dirty="0" smtClean="0"/>
              <a:t> </a:t>
            </a:r>
            <a:r>
              <a:rPr lang="en-US" sz="1200" spc="-10" dirty="0" smtClean="0"/>
              <a:t>transfer </a:t>
            </a:r>
            <a:r>
              <a:rPr lang="en-US" sz="1200" dirty="0" smtClean="0"/>
              <a:t>framework must</a:t>
            </a:r>
            <a:r>
              <a:rPr lang="en-US" sz="1200" spc="-15" dirty="0" smtClean="0"/>
              <a:t> </a:t>
            </a:r>
            <a:r>
              <a:rPr lang="en-US" sz="1200" dirty="0" smtClean="0"/>
              <a:t>be</a:t>
            </a:r>
            <a:r>
              <a:rPr lang="en-US" sz="1200" spc="-15" dirty="0" smtClean="0"/>
              <a:t> </a:t>
            </a:r>
            <a:r>
              <a:rPr lang="en-US" sz="1200" dirty="0" smtClean="0"/>
              <a:t>adhered</a:t>
            </a:r>
            <a:r>
              <a:rPr lang="en-US" sz="1200" spc="-20" dirty="0" smtClean="0"/>
              <a:t> </a:t>
            </a:r>
            <a:r>
              <a:rPr lang="en-US" sz="1200" dirty="0" smtClean="0"/>
              <a:t>to</a:t>
            </a:r>
            <a:r>
              <a:rPr lang="en-US" sz="1200" spc="-25" dirty="0" smtClean="0"/>
              <a:t> </a:t>
            </a:r>
            <a:r>
              <a:rPr lang="en-US" sz="1200" dirty="0" smtClean="0"/>
              <a:t>by</a:t>
            </a:r>
            <a:r>
              <a:rPr lang="en-US" sz="1200" spc="-35" dirty="0" smtClean="0"/>
              <a:t> </a:t>
            </a:r>
            <a:r>
              <a:rPr lang="en-US" sz="1200" spc="-25" dirty="0" smtClean="0"/>
              <a:t>all </a:t>
            </a:r>
            <a:r>
              <a:rPr lang="en-US" sz="1200" dirty="0" smtClean="0"/>
              <a:t>institutions.</a:t>
            </a:r>
            <a:r>
              <a:rPr lang="en-US" sz="1200" spc="-45" dirty="0" smtClean="0"/>
              <a:t> </a:t>
            </a:r>
            <a:r>
              <a:rPr lang="en-US" sz="1200" dirty="0" smtClean="0"/>
              <a:t>A</a:t>
            </a:r>
            <a:r>
              <a:rPr lang="en-US" sz="1200" spc="-50" dirty="0" smtClean="0"/>
              <a:t> </a:t>
            </a:r>
            <a:r>
              <a:rPr lang="en-US" sz="1200" dirty="0" smtClean="0"/>
              <a:t>formal</a:t>
            </a:r>
            <a:r>
              <a:rPr lang="en-US" sz="1200" spc="-45" dirty="0" smtClean="0"/>
              <a:t> </a:t>
            </a:r>
            <a:r>
              <a:rPr lang="en-US" sz="1200" dirty="0" smtClean="0"/>
              <a:t>venue</a:t>
            </a:r>
            <a:r>
              <a:rPr lang="en-US" sz="1200" spc="-45" dirty="0" smtClean="0"/>
              <a:t> </a:t>
            </a:r>
            <a:r>
              <a:rPr lang="en-US" sz="1200" dirty="0" smtClean="0"/>
              <a:t>will</a:t>
            </a:r>
            <a:r>
              <a:rPr lang="en-US" sz="1200" spc="-35" dirty="0" smtClean="0"/>
              <a:t> </a:t>
            </a:r>
            <a:r>
              <a:rPr lang="en-US" sz="1200" dirty="0" smtClean="0"/>
              <a:t>be</a:t>
            </a:r>
            <a:r>
              <a:rPr lang="en-US" sz="1200" spc="-50" dirty="0" smtClean="0"/>
              <a:t> </a:t>
            </a:r>
            <a:r>
              <a:rPr lang="en-US" sz="1200" dirty="0" smtClean="0"/>
              <a:t>sustained</a:t>
            </a:r>
            <a:r>
              <a:rPr lang="en-US" sz="1200" spc="-30" dirty="0" smtClean="0"/>
              <a:t> </a:t>
            </a:r>
            <a:r>
              <a:rPr lang="en-US" sz="1200" dirty="0" smtClean="0"/>
              <a:t>for</a:t>
            </a:r>
            <a:r>
              <a:rPr lang="en-US" sz="1200" spc="-50" dirty="0" smtClean="0"/>
              <a:t> </a:t>
            </a:r>
            <a:r>
              <a:rPr lang="en-US" sz="1200" spc="-10" dirty="0" smtClean="0"/>
              <a:t>post-</a:t>
            </a:r>
            <a:r>
              <a:rPr lang="en-US" sz="1200" dirty="0" smtClean="0"/>
              <a:t>implementation</a:t>
            </a:r>
            <a:r>
              <a:rPr lang="en-US" sz="1200" spc="-20" dirty="0" smtClean="0"/>
              <a:t> </a:t>
            </a:r>
            <a:r>
              <a:rPr lang="en-US" sz="1200" spc="-10" dirty="0" smtClean="0"/>
              <a:t>oversight.</a:t>
            </a:r>
          </a:p>
          <a:p>
            <a:endParaRPr lang="en-US" dirty="0"/>
          </a:p>
        </p:txBody>
      </p:sp>
      <p:sp>
        <p:nvSpPr>
          <p:cNvPr id="4" name="Slide Number Placeholder 3"/>
          <p:cNvSpPr>
            <a:spLocks noGrp="1"/>
          </p:cNvSpPr>
          <p:nvPr>
            <p:ph type="sldNum" sz="quarter" idx="10"/>
          </p:nvPr>
        </p:nvSpPr>
        <p:spPr/>
        <p:txBody>
          <a:bodyPr/>
          <a:lstStyle/>
          <a:p>
            <a:fld id="{F1D65B42-D07C-4746-8B19-E628CB49B4D2}" type="slidenum">
              <a:rPr lang="en-US" smtClean="0"/>
              <a:t>9</a:t>
            </a:fld>
            <a:endParaRPr lang="en-US" dirty="0"/>
          </a:p>
        </p:txBody>
      </p:sp>
    </p:spTree>
    <p:extLst>
      <p:ext uri="{BB962C8B-B14F-4D97-AF65-F5344CB8AC3E}">
        <p14:creationId xmlns:p14="http://schemas.microsoft.com/office/powerpoint/2010/main" val="1105498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D65B42-D07C-4746-8B19-E628CB49B4D2}" type="slidenum">
              <a:rPr lang="en-US" smtClean="0"/>
              <a:t>11</a:t>
            </a:fld>
            <a:endParaRPr lang="en-US" dirty="0"/>
          </a:p>
        </p:txBody>
      </p:sp>
    </p:spTree>
    <p:extLst>
      <p:ext uri="{BB962C8B-B14F-4D97-AF65-F5344CB8AC3E}">
        <p14:creationId xmlns:p14="http://schemas.microsoft.com/office/powerpoint/2010/main" val="3803172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D65B42-D07C-4746-8B19-E628CB49B4D2}" type="slidenum">
              <a:rPr lang="en-US" smtClean="0"/>
              <a:t>12</a:t>
            </a:fld>
            <a:endParaRPr lang="en-US" dirty="0"/>
          </a:p>
        </p:txBody>
      </p:sp>
    </p:spTree>
    <p:extLst>
      <p:ext uri="{BB962C8B-B14F-4D97-AF65-F5344CB8AC3E}">
        <p14:creationId xmlns:p14="http://schemas.microsoft.com/office/powerpoint/2010/main" val="39984676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643669A-08E6-904B-8B46-F30A08E0B75F}" type="datetimeFigureOut">
              <a:rPr lang="en-US" smtClean="0"/>
              <a:t>6/3/2022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1BD90FF6-4692-3443-B4E0-30129B3FA8F7}"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5957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643669A-08E6-904B-8B46-F30A08E0B75F}" type="datetimeFigureOut">
              <a:rPr lang="en-US" smtClean="0"/>
              <a:t>6/3/2022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D90FF6-4692-3443-B4E0-30129B3FA8F7}" type="slidenum">
              <a:rPr lang="en-US" smtClean="0"/>
              <a:t>‹#›</a:t>
            </a:fld>
            <a:endParaRPr lang="en-US" dirty="0"/>
          </a:p>
        </p:txBody>
      </p:sp>
    </p:spTree>
    <p:extLst>
      <p:ext uri="{BB962C8B-B14F-4D97-AF65-F5344CB8AC3E}">
        <p14:creationId xmlns:p14="http://schemas.microsoft.com/office/powerpoint/2010/main" val="130401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43669A-08E6-904B-8B46-F30A08E0B75F}" type="datetimeFigureOut">
              <a:rPr lang="en-US" smtClean="0"/>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D90FF6-4692-3443-B4E0-30129B3FA8F7}"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9521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43669A-08E6-904B-8B46-F30A08E0B75F}" type="datetimeFigureOut">
              <a:rPr lang="en-US" smtClean="0"/>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D90FF6-4692-3443-B4E0-30129B3FA8F7}"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6765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43669A-08E6-904B-8B46-F30A08E0B75F}" type="datetimeFigureOut">
              <a:rPr lang="en-US" smtClean="0"/>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D90FF6-4692-3443-B4E0-30129B3FA8F7}" type="slidenum">
              <a:rPr lang="en-US" smtClean="0"/>
              <a:t>‹#›</a:t>
            </a:fld>
            <a:endParaRPr lang="en-US" dirty="0"/>
          </a:p>
        </p:txBody>
      </p:sp>
    </p:spTree>
    <p:extLst>
      <p:ext uri="{BB962C8B-B14F-4D97-AF65-F5344CB8AC3E}">
        <p14:creationId xmlns:p14="http://schemas.microsoft.com/office/powerpoint/2010/main" val="3257065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43669A-08E6-904B-8B46-F30A08E0B75F}" type="datetimeFigureOut">
              <a:rPr lang="en-US" smtClean="0"/>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D90FF6-4692-3443-B4E0-30129B3FA8F7}"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8557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43669A-08E6-904B-8B46-F30A08E0B75F}" type="datetimeFigureOut">
              <a:rPr lang="en-US" smtClean="0"/>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D90FF6-4692-3443-B4E0-30129B3FA8F7}"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8883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43669A-08E6-904B-8B46-F30A08E0B75F}" type="datetimeFigureOut">
              <a:rPr lang="en-US" smtClean="0"/>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D90FF6-4692-3443-B4E0-30129B3FA8F7}"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5614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43669A-08E6-904B-8B46-F30A08E0B75F}" type="datetimeFigureOut">
              <a:rPr lang="en-US" smtClean="0"/>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D90FF6-4692-3443-B4E0-30129B3FA8F7}"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6067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43669A-08E6-904B-8B46-F30A08E0B75F}" type="datetimeFigureOut">
              <a:rPr lang="en-US" smtClean="0"/>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D90FF6-4692-3443-B4E0-30129B3FA8F7}" type="slidenum">
              <a:rPr lang="en-US" smtClean="0"/>
              <a:t>‹#›</a:t>
            </a:fld>
            <a:endParaRPr lang="en-US" dirty="0"/>
          </a:p>
        </p:txBody>
      </p:sp>
    </p:spTree>
    <p:extLst>
      <p:ext uri="{BB962C8B-B14F-4D97-AF65-F5344CB8AC3E}">
        <p14:creationId xmlns:p14="http://schemas.microsoft.com/office/powerpoint/2010/main" val="112612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43669A-08E6-904B-8B46-F30A08E0B75F}" type="datetimeFigureOut">
              <a:rPr lang="en-US" smtClean="0"/>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D90FF6-4692-3443-B4E0-30129B3FA8F7}"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7376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643669A-08E6-904B-8B46-F30A08E0B75F}" type="datetimeFigureOut">
              <a:rPr lang="en-US" smtClean="0"/>
              <a:t>6/3/2022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D90FF6-4692-3443-B4E0-30129B3FA8F7}" type="slidenum">
              <a:rPr lang="en-US" smtClean="0"/>
              <a:t>‹#›</a:t>
            </a:fld>
            <a:endParaRPr lang="en-US" dirty="0"/>
          </a:p>
        </p:txBody>
      </p:sp>
    </p:spTree>
    <p:extLst>
      <p:ext uri="{BB962C8B-B14F-4D97-AF65-F5344CB8AC3E}">
        <p14:creationId xmlns:p14="http://schemas.microsoft.com/office/powerpoint/2010/main" val="3254364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43669A-08E6-904B-8B46-F30A08E0B75F}" type="datetimeFigureOut">
              <a:rPr lang="en-US" smtClean="0"/>
              <a:t>6/3/2022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BD90FF6-4692-3443-B4E0-30129B3FA8F7}"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1728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643669A-08E6-904B-8B46-F30A08E0B75F}" type="datetimeFigureOut">
              <a:rPr lang="en-US" smtClean="0"/>
              <a:t>6/3/2022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BD90FF6-4692-3443-B4E0-30129B3FA8F7}"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145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43669A-08E6-904B-8B46-F30A08E0B75F}" type="datetimeFigureOut">
              <a:rPr lang="en-US" smtClean="0"/>
              <a:t>6/3/2022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BD90FF6-4692-3443-B4E0-30129B3FA8F7}" type="slidenum">
              <a:rPr lang="en-US" smtClean="0"/>
              <a:t>‹#›</a:t>
            </a:fld>
            <a:endParaRPr lang="en-US" dirty="0"/>
          </a:p>
        </p:txBody>
      </p:sp>
    </p:spTree>
    <p:extLst>
      <p:ext uri="{BB962C8B-B14F-4D97-AF65-F5344CB8AC3E}">
        <p14:creationId xmlns:p14="http://schemas.microsoft.com/office/powerpoint/2010/main" val="2606881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643669A-08E6-904B-8B46-F30A08E0B75F}" type="datetimeFigureOut">
              <a:rPr lang="en-US" smtClean="0"/>
              <a:t>6/3/2022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D90FF6-4692-3443-B4E0-30129B3FA8F7}"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5861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643669A-08E6-904B-8B46-F30A08E0B75F}" type="datetimeFigureOut">
              <a:rPr lang="en-US" smtClean="0"/>
              <a:t>6/3/2022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D90FF6-4692-3443-B4E0-30129B3FA8F7}" type="slidenum">
              <a:rPr lang="en-US" smtClean="0"/>
              <a:t>‹#›</a:t>
            </a:fld>
            <a:endParaRPr lang="en-US" dirty="0"/>
          </a:p>
        </p:txBody>
      </p:sp>
    </p:spTree>
    <p:extLst>
      <p:ext uri="{BB962C8B-B14F-4D97-AF65-F5344CB8AC3E}">
        <p14:creationId xmlns:p14="http://schemas.microsoft.com/office/powerpoint/2010/main" val="2354679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643669A-08E6-904B-8B46-F30A08E0B75F}" type="datetimeFigureOut">
              <a:rPr lang="en-US" smtClean="0"/>
              <a:t>6/3/2022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BD90FF6-4692-3443-B4E0-30129B3FA8F7}" type="slidenum">
              <a:rPr lang="en-US" smtClean="0"/>
              <a:t>‹#›</a:t>
            </a:fld>
            <a:endParaRPr lang="en-US" dirty="0"/>
          </a:p>
        </p:txBody>
      </p:sp>
    </p:spTree>
    <p:extLst>
      <p:ext uri="{BB962C8B-B14F-4D97-AF65-F5344CB8AC3E}">
        <p14:creationId xmlns:p14="http://schemas.microsoft.com/office/powerpoint/2010/main" val="19035102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txhighereddata.org/index.cfm?objectid=AE2ABE60-E47A-11E8-BB650050560100A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txhighereddata.org/index.cfm?objectid=AE2ABE60-E47A-11E8-BB650050560100A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CFCC3E3-FFDC-4E96-9E06-337CBD88D9F4}"/>
              </a:ext>
            </a:extLst>
          </p:cNvPr>
          <p:cNvSpPr>
            <a:spLocks noGrp="1"/>
          </p:cNvSpPr>
          <p:nvPr>
            <p:ph type="subTitle" idx="1"/>
          </p:nvPr>
        </p:nvSpPr>
        <p:spPr>
          <a:xfrm>
            <a:off x="2343703" y="1633491"/>
            <a:ext cx="7182037" cy="3399068"/>
          </a:xfrm>
        </p:spPr>
        <p:txBody>
          <a:bodyPr vert="horz" lIns="91440" tIns="45720" rIns="91440" bIns="45720" rtlCol="0" anchor="t">
            <a:normAutofit fontScale="47500" lnSpcReduction="20000"/>
          </a:bodyPr>
          <a:lstStyle/>
          <a:p>
            <a:pPr>
              <a:lnSpc>
                <a:spcPct val="100000"/>
              </a:lnSpc>
            </a:pPr>
            <a:r>
              <a:rPr lang="en-US" sz="9000" dirty="0">
                <a:solidFill>
                  <a:srgbClr val="003E51"/>
                </a:solidFill>
                <a:latin typeface="Rockwell"/>
              </a:rPr>
              <a:t>Overview of the </a:t>
            </a:r>
          </a:p>
          <a:p>
            <a:pPr>
              <a:lnSpc>
                <a:spcPct val="100000"/>
              </a:lnSpc>
            </a:pPr>
            <a:r>
              <a:rPr lang="en-US" sz="9000" dirty="0">
                <a:solidFill>
                  <a:srgbClr val="003E51"/>
                </a:solidFill>
                <a:latin typeface="Rockwell"/>
              </a:rPr>
              <a:t>Texas Transfer Framework</a:t>
            </a:r>
            <a:endParaRPr lang="en-US" sz="1100" i="1" dirty="0">
              <a:solidFill>
                <a:srgbClr val="073D51"/>
              </a:solidFill>
              <a:latin typeface="Avenir Next LT Pro Light"/>
            </a:endParaRPr>
          </a:p>
          <a:p>
            <a:r>
              <a:rPr lang="en-US" sz="2000" i="1" dirty="0">
                <a:solidFill>
                  <a:srgbClr val="073D51"/>
                </a:solidFill>
                <a:latin typeface="Avenir Next LT Pro Light"/>
              </a:rPr>
              <a:t/>
            </a:r>
            <a:br>
              <a:rPr lang="en-US" sz="2000" i="1" dirty="0">
                <a:solidFill>
                  <a:srgbClr val="073D51"/>
                </a:solidFill>
                <a:latin typeface="Avenir Next LT Pro Light"/>
              </a:rPr>
            </a:br>
            <a:endParaRPr lang="en-US" sz="2000" i="1" dirty="0">
              <a:solidFill>
                <a:srgbClr val="073D51"/>
              </a:solidFill>
              <a:latin typeface="Avenir Next LT Pro Light"/>
            </a:endParaRPr>
          </a:p>
          <a:p>
            <a:r>
              <a:rPr lang="en-US" sz="6000" i="1" dirty="0" smtClean="0">
                <a:solidFill>
                  <a:srgbClr val="073D51"/>
                </a:solidFill>
                <a:effectLst/>
                <a:latin typeface="Avenir Next LT Pro" panose="020B0504020202020204" pitchFamily="34" charset="0"/>
                <a:ea typeface="Calibri" panose="020F0502020204030204" pitchFamily="34" charset="0"/>
                <a:cs typeface="Calibri" panose="020F0502020204030204" pitchFamily="34" charset="0"/>
              </a:rPr>
              <a:t/>
            </a:r>
            <a:br>
              <a:rPr lang="en-US" sz="6000" i="1" dirty="0" smtClean="0">
                <a:solidFill>
                  <a:srgbClr val="073D51"/>
                </a:solidFill>
                <a:effectLst/>
                <a:latin typeface="Avenir Next LT Pro" panose="020B0504020202020204" pitchFamily="34" charset="0"/>
                <a:ea typeface="Calibri" panose="020F0502020204030204" pitchFamily="34" charset="0"/>
                <a:cs typeface="Calibri" panose="020F0502020204030204" pitchFamily="34" charset="0"/>
              </a:rPr>
            </a:br>
            <a:endParaRPr lang="en-US" sz="6000" i="1" dirty="0">
              <a:solidFill>
                <a:srgbClr val="073D51"/>
              </a:solidFill>
              <a:effectLst/>
              <a:latin typeface="Avenir Next LT Pro" panose="020B0504020202020204" pitchFamily="34" charset="0"/>
              <a:ea typeface="Calibri" panose="020F0502020204030204" pitchFamily="34" charset="0"/>
              <a:cs typeface="Calibri" panose="020F0502020204030204" pitchFamily="34" charset="0"/>
            </a:endParaRPr>
          </a:p>
          <a:p>
            <a:endParaRPr lang="en-US" sz="6200" i="1" dirty="0">
              <a:solidFill>
                <a:srgbClr val="073D51"/>
              </a:solidFill>
              <a:latin typeface="Avenir Next LT Pro Light"/>
            </a:endParaRPr>
          </a:p>
        </p:txBody>
      </p:sp>
      <p:sp>
        <p:nvSpPr>
          <p:cNvPr id="4" name="Rectangle 3">
            <a:extLst>
              <a:ext uri="{FF2B5EF4-FFF2-40B4-BE49-F238E27FC236}">
                <a16:creationId xmlns:a16="http://schemas.microsoft.com/office/drawing/2014/main" id="{932EFB3C-3C88-46E0-851A-9471B8955E5E}"/>
              </a:ext>
            </a:extLst>
          </p:cNvPr>
          <p:cNvSpPr/>
          <p:nvPr/>
        </p:nvSpPr>
        <p:spPr>
          <a:xfrm>
            <a:off x="4021585" y="3510843"/>
            <a:ext cx="3844031" cy="1938992"/>
          </a:xfrm>
          <a:prstGeom prst="rect">
            <a:avLst/>
          </a:prstGeom>
        </p:spPr>
        <p:txBody>
          <a:bodyPr wrap="square">
            <a:spAutoFit/>
          </a:bodyPr>
          <a:lstStyle/>
          <a:p>
            <a:pPr algn="ctr"/>
            <a:r>
              <a:rPr lang="en-US" sz="2400" i="1" dirty="0" smtClean="0">
                <a:solidFill>
                  <a:srgbClr val="073D51"/>
                </a:solidFill>
                <a:latin typeface="Arial" panose="020B0604020202020204" pitchFamily="34" charset="0"/>
                <a:ea typeface="Calibri" panose="020F0502020204030204" pitchFamily="34" charset="0"/>
                <a:cs typeface="Arial" panose="020B0604020202020204" pitchFamily="34" charset="0"/>
              </a:rPr>
              <a:t>For TCCIA</a:t>
            </a:r>
          </a:p>
          <a:p>
            <a:pPr algn="ctr"/>
            <a:endParaRPr lang="en-US" sz="2400" i="1" dirty="0" smtClean="0">
              <a:solidFill>
                <a:srgbClr val="073D51"/>
              </a:solidFill>
              <a:latin typeface="Arial" panose="020B0604020202020204" pitchFamily="34" charset="0"/>
              <a:ea typeface="Calibri" panose="020F0502020204030204" pitchFamily="34" charset="0"/>
              <a:cs typeface="Arial" panose="020B0604020202020204" pitchFamily="34" charset="0"/>
            </a:endParaRPr>
          </a:p>
          <a:p>
            <a:pPr algn="ctr"/>
            <a:r>
              <a:rPr lang="en-US" sz="2400" i="1" dirty="0" smtClean="0">
                <a:solidFill>
                  <a:srgbClr val="073D51"/>
                </a:solidFill>
                <a:latin typeface="Arial" panose="020B0604020202020204" pitchFamily="34" charset="0"/>
                <a:ea typeface="Calibri" panose="020F0502020204030204" pitchFamily="34" charset="0"/>
                <a:cs typeface="Arial" panose="020B0604020202020204" pitchFamily="34" charset="0"/>
              </a:rPr>
              <a:t>Fred Hills</a:t>
            </a:r>
          </a:p>
          <a:p>
            <a:pPr algn="ctr"/>
            <a:endParaRPr lang="en-US" sz="2400" dirty="0" smtClean="0">
              <a:solidFill>
                <a:srgbClr val="782615"/>
              </a:solidFill>
              <a:latin typeface="Arial" panose="020B0604020202020204" pitchFamily="34" charset="0"/>
              <a:cs typeface="Arial" panose="020B0604020202020204" pitchFamily="34" charset="0"/>
            </a:endParaRPr>
          </a:p>
          <a:p>
            <a:pPr algn="ctr"/>
            <a:r>
              <a:rPr lang="en-US" sz="2400" dirty="0" smtClean="0">
                <a:solidFill>
                  <a:srgbClr val="782615"/>
                </a:solidFill>
                <a:latin typeface="Arial" panose="020B0604020202020204" pitchFamily="34" charset="0"/>
                <a:cs typeface="Arial" panose="020B0604020202020204" pitchFamily="34" charset="0"/>
              </a:rPr>
              <a:t>June </a:t>
            </a:r>
            <a:r>
              <a:rPr lang="en-US" sz="2400" dirty="0">
                <a:solidFill>
                  <a:srgbClr val="782615"/>
                </a:solidFill>
                <a:latin typeface="Arial" panose="020B0604020202020204" pitchFamily="34" charset="0"/>
                <a:cs typeface="Arial" panose="020B0604020202020204" pitchFamily="34" charset="0"/>
              </a:rPr>
              <a:t>7, 2022</a:t>
            </a:r>
          </a:p>
        </p:txBody>
      </p:sp>
      <p:cxnSp>
        <p:nvCxnSpPr>
          <p:cNvPr id="6" name="Straight Connector 5">
            <a:extLst>
              <a:ext uri="{FF2B5EF4-FFF2-40B4-BE49-F238E27FC236}">
                <a16:creationId xmlns:a16="http://schemas.microsoft.com/office/drawing/2014/main" id="{E0B72178-FDD3-4261-AF1C-14E089933EA1}"/>
              </a:ext>
            </a:extLst>
          </p:cNvPr>
          <p:cNvCxnSpPr>
            <a:cxnSpLocks/>
          </p:cNvCxnSpPr>
          <p:nvPr/>
        </p:nvCxnSpPr>
        <p:spPr>
          <a:xfrm>
            <a:off x="2254661" y="3429000"/>
            <a:ext cx="7682677" cy="0"/>
          </a:xfrm>
          <a:prstGeom prst="line">
            <a:avLst/>
          </a:prstGeom>
          <a:ln w="19050">
            <a:solidFill>
              <a:srgbClr val="781F1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2474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52761" y="1414461"/>
            <a:ext cx="11265763" cy="4977461"/>
          </a:xfrm>
          <a:prstGeom prst="rect">
            <a:avLst/>
          </a:prstGeom>
          <a:solidFill>
            <a:srgbClr val="F9F9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5E0EF3D-8B30-4DEC-9FA5-4CE85900DB9E}"/>
              </a:ext>
            </a:extLst>
          </p:cNvPr>
          <p:cNvSpPr/>
          <p:nvPr/>
        </p:nvSpPr>
        <p:spPr>
          <a:xfrm>
            <a:off x="-9260" y="0"/>
            <a:ext cx="12201260" cy="1414463"/>
          </a:xfrm>
          <a:prstGeom prst="rect">
            <a:avLst/>
          </a:prstGeom>
          <a:solidFill>
            <a:srgbClr val="003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735D25-4FA0-466E-BBF2-1AEC57887D66}"/>
              </a:ext>
            </a:extLst>
          </p:cNvPr>
          <p:cNvSpPr>
            <a:spLocks noGrp="1"/>
          </p:cNvSpPr>
          <p:nvPr>
            <p:ph type="title"/>
          </p:nvPr>
        </p:nvSpPr>
        <p:spPr>
          <a:xfrm>
            <a:off x="2055546" y="168953"/>
            <a:ext cx="6805102" cy="1325563"/>
          </a:xfrm>
        </p:spPr>
        <p:txBody>
          <a:bodyPr/>
          <a:lstStyle/>
          <a:p>
            <a:pPr algn="ctr"/>
            <a:r>
              <a:rPr lang="en-US" b="1" dirty="0">
                <a:solidFill>
                  <a:schemeClr val="bg1"/>
                </a:solidFill>
              </a:rPr>
              <a:t>Governance Model</a:t>
            </a:r>
          </a:p>
        </p:txBody>
      </p:sp>
      <p:sp>
        <p:nvSpPr>
          <p:cNvPr id="4" name="Rectangle 3">
            <a:extLst>
              <a:ext uri="{FF2B5EF4-FFF2-40B4-BE49-F238E27FC236}">
                <a16:creationId xmlns:a16="http://schemas.microsoft.com/office/drawing/2014/main" id="{D2004F14-2B6C-4240-B716-5066C9D39355}"/>
              </a:ext>
            </a:extLst>
          </p:cNvPr>
          <p:cNvSpPr/>
          <p:nvPr/>
        </p:nvSpPr>
        <p:spPr>
          <a:xfrm>
            <a:off x="3320664" y="1690688"/>
            <a:ext cx="5446235" cy="523220"/>
          </a:xfrm>
          <a:prstGeom prst="rect">
            <a:avLst/>
          </a:prstGeom>
        </p:spPr>
        <p:txBody>
          <a:bodyPr wrap="square">
            <a:spAutoFit/>
          </a:bodyPr>
          <a:lstStyle/>
          <a:p>
            <a:r>
              <a:rPr lang="en-US" sz="2800" dirty="0"/>
              <a:t>Commissioner of Higher Education</a:t>
            </a:r>
          </a:p>
        </p:txBody>
      </p:sp>
      <p:sp>
        <p:nvSpPr>
          <p:cNvPr id="5" name="Rectangle 4">
            <a:extLst>
              <a:ext uri="{FF2B5EF4-FFF2-40B4-BE49-F238E27FC236}">
                <a16:creationId xmlns:a16="http://schemas.microsoft.com/office/drawing/2014/main" id="{FF3F2C7C-EB16-4B47-9FB0-2D487F3C0749}"/>
              </a:ext>
            </a:extLst>
          </p:cNvPr>
          <p:cNvSpPr/>
          <p:nvPr/>
        </p:nvSpPr>
        <p:spPr>
          <a:xfrm>
            <a:off x="3179005" y="2773907"/>
            <a:ext cx="6555146" cy="523220"/>
          </a:xfrm>
          <a:prstGeom prst="rect">
            <a:avLst/>
          </a:prstGeom>
        </p:spPr>
        <p:txBody>
          <a:bodyPr wrap="square">
            <a:spAutoFit/>
          </a:bodyPr>
          <a:lstStyle/>
          <a:p>
            <a:r>
              <a:rPr lang="en-US" sz="2800" dirty="0"/>
              <a:t>Texas Transfer Advisory Committee (TTAC)</a:t>
            </a:r>
          </a:p>
        </p:txBody>
      </p:sp>
      <p:sp>
        <p:nvSpPr>
          <p:cNvPr id="6" name="Rectangle 5">
            <a:extLst>
              <a:ext uri="{FF2B5EF4-FFF2-40B4-BE49-F238E27FC236}">
                <a16:creationId xmlns:a16="http://schemas.microsoft.com/office/drawing/2014/main" id="{A7DE74AB-A744-4FC6-A385-7C9EB90F3437}"/>
              </a:ext>
            </a:extLst>
          </p:cNvPr>
          <p:cNvSpPr/>
          <p:nvPr/>
        </p:nvSpPr>
        <p:spPr>
          <a:xfrm>
            <a:off x="676207" y="4076587"/>
            <a:ext cx="3735977" cy="954107"/>
          </a:xfrm>
          <a:prstGeom prst="rect">
            <a:avLst/>
          </a:prstGeom>
        </p:spPr>
        <p:txBody>
          <a:bodyPr wrap="square">
            <a:spAutoFit/>
          </a:bodyPr>
          <a:lstStyle/>
          <a:p>
            <a:r>
              <a:rPr lang="en-US" sz="2800" dirty="0"/>
              <a:t>Discipline Specific Subcommittees</a:t>
            </a:r>
          </a:p>
        </p:txBody>
      </p:sp>
      <p:sp>
        <p:nvSpPr>
          <p:cNvPr id="7" name="Rectangle 6">
            <a:extLst>
              <a:ext uri="{FF2B5EF4-FFF2-40B4-BE49-F238E27FC236}">
                <a16:creationId xmlns:a16="http://schemas.microsoft.com/office/drawing/2014/main" id="{1F4DF57A-4628-4399-8D64-B184BF4C1A73}"/>
              </a:ext>
            </a:extLst>
          </p:cNvPr>
          <p:cNvSpPr/>
          <p:nvPr/>
        </p:nvSpPr>
        <p:spPr>
          <a:xfrm>
            <a:off x="4507979" y="4070761"/>
            <a:ext cx="3303611" cy="954107"/>
          </a:xfrm>
          <a:prstGeom prst="rect">
            <a:avLst/>
          </a:prstGeom>
        </p:spPr>
        <p:txBody>
          <a:bodyPr wrap="square">
            <a:spAutoFit/>
          </a:bodyPr>
          <a:lstStyle/>
          <a:p>
            <a:r>
              <a:rPr lang="en-US" sz="2800" dirty="0"/>
              <a:t>Discipline Specific Subcommittees</a:t>
            </a:r>
          </a:p>
        </p:txBody>
      </p:sp>
      <p:sp>
        <p:nvSpPr>
          <p:cNvPr id="8" name="Rectangle 7">
            <a:extLst>
              <a:ext uri="{FF2B5EF4-FFF2-40B4-BE49-F238E27FC236}">
                <a16:creationId xmlns:a16="http://schemas.microsoft.com/office/drawing/2014/main" id="{CE9C7268-A9E9-4015-B3E4-1835F10B0BC7}"/>
              </a:ext>
            </a:extLst>
          </p:cNvPr>
          <p:cNvSpPr/>
          <p:nvPr/>
        </p:nvSpPr>
        <p:spPr>
          <a:xfrm>
            <a:off x="7907385" y="4018648"/>
            <a:ext cx="4676020" cy="954107"/>
          </a:xfrm>
          <a:prstGeom prst="rect">
            <a:avLst/>
          </a:prstGeom>
        </p:spPr>
        <p:txBody>
          <a:bodyPr wrap="square">
            <a:spAutoFit/>
          </a:bodyPr>
          <a:lstStyle/>
          <a:p>
            <a:r>
              <a:rPr lang="en-US" sz="2800" dirty="0"/>
              <a:t>Discipline Specific Subcommittees</a:t>
            </a:r>
          </a:p>
        </p:txBody>
      </p:sp>
      <p:cxnSp>
        <p:nvCxnSpPr>
          <p:cNvPr id="10" name="Straight Arrow Connector 9">
            <a:extLst>
              <a:ext uri="{FF2B5EF4-FFF2-40B4-BE49-F238E27FC236}">
                <a16:creationId xmlns:a16="http://schemas.microsoft.com/office/drawing/2014/main" id="{E2D09F66-FA7D-4C2D-9404-5647A49A1939}"/>
              </a:ext>
            </a:extLst>
          </p:cNvPr>
          <p:cNvCxnSpPr/>
          <p:nvPr/>
        </p:nvCxnSpPr>
        <p:spPr>
          <a:xfrm flipV="1">
            <a:off x="5926182" y="2133827"/>
            <a:ext cx="0" cy="64008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FC4E6D7-4954-4BFA-9D40-BDD10704567E}"/>
              </a:ext>
            </a:extLst>
          </p:cNvPr>
          <p:cNvCxnSpPr/>
          <p:nvPr/>
        </p:nvCxnSpPr>
        <p:spPr>
          <a:xfrm flipV="1">
            <a:off x="1928949" y="3429000"/>
            <a:ext cx="0" cy="64008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FBDA3D5-EA2D-4404-8E1D-EE9A2CB39371}"/>
              </a:ext>
            </a:extLst>
          </p:cNvPr>
          <p:cNvCxnSpPr/>
          <p:nvPr/>
        </p:nvCxnSpPr>
        <p:spPr>
          <a:xfrm flipV="1">
            <a:off x="5939245" y="3429000"/>
            <a:ext cx="0" cy="64008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EF543A2-B214-43B5-A048-1CD7542EBA32}"/>
              </a:ext>
            </a:extLst>
          </p:cNvPr>
          <p:cNvCxnSpPr/>
          <p:nvPr/>
        </p:nvCxnSpPr>
        <p:spPr>
          <a:xfrm flipV="1">
            <a:off x="8995954" y="3421493"/>
            <a:ext cx="0" cy="64008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7B8C12D-8CEF-4DB9-8548-C59EF66197A4}"/>
              </a:ext>
            </a:extLst>
          </p:cNvPr>
          <p:cNvCxnSpPr/>
          <p:nvPr/>
        </p:nvCxnSpPr>
        <p:spPr>
          <a:xfrm>
            <a:off x="1920240" y="3429000"/>
            <a:ext cx="707571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855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A668D2-5F50-433B-BC43-50C0A0AB6B93}"/>
              </a:ext>
            </a:extLst>
          </p:cNvPr>
          <p:cNvSpPr/>
          <p:nvPr/>
        </p:nvSpPr>
        <p:spPr>
          <a:xfrm>
            <a:off x="0" y="0"/>
            <a:ext cx="12192000" cy="6858000"/>
          </a:xfrm>
          <a:prstGeom prst="rect">
            <a:avLst/>
          </a:prstGeom>
          <a:solidFill>
            <a:srgbClr val="003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52B623D-8F57-4DA9-A7EB-19FE72AAE95B}"/>
              </a:ext>
            </a:extLst>
          </p:cNvPr>
          <p:cNvSpPr txBox="1"/>
          <p:nvPr/>
        </p:nvSpPr>
        <p:spPr>
          <a:xfrm>
            <a:off x="1484376" y="2644170"/>
            <a:ext cx="9424416" cy="1569660"/>
          </a:xfrm>
          <a:prstGeom prst="rect">
            <a:avLst/>
          </a:prstGeom>
          <a:noFill/>
        </p:spPr>
        <p:txBody>
          <a:bodyPr wrap="square" rtlCol="0">
            <a:spAutoFit/>
          </a:bodyPr>
          <a:lstStyle/>
          <a:p>
            <a:r>
              <a:rPr lang="en-US" sz="4800" dirty="0">
                <a:solidFill>
                  <a:schemeClr val="bg1"/>
                </a:solidFill>
                <a:latin typeface="Rockwell" panose="02060603020205020403" pitchFamily="18" charset="0"/>
              </a:rPr>
              <a:t>Texas Transfer Advisory Committee (TTAC)</a:t>
            </a:r>
            <a:endParaRPr lang="en-US" sz="2000" b="1" dirty="0">
              <a:solidFill>
                <a:srgbClr val="F0B323"/>
              </a:solidFill>
              <a:latin typeface="Avenir Next LT Pro Light" panose="020B0304020202020204" pitchFamily="34" charset="0"/>
            </a:endParaRPr>
          </a:p>
        </p:txBody>
      </p:sp>
    </p:spTree>
    <p:extLst>
      <p:ext uri="{BB962C8B-B14F-4D97-AF65-F5344CB8AC3E}">
        <p14:creationId xmlns:p14="http://schemas.microsoft.com/office/powerpoint/2010/main" val="441869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2761" y="1414461"/>
            <a:ext cx="11230253" cy="4941951"/>
          </a:xfrm>
          <a:prstGeom prst="rect">
            <a:avLst/>
          </a:prstGeom>
          <a:solidFill>
            <a:srgbClr val="F9F9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A4408743-3F1B-A04C-9151-951A4393A2D6}"/>
              </a:ext>
            </a:extLst>
          </p:cNvPr>
          <p:cNvSpPr/>
          <p:nvPr/>
        </p:nvSpPr>
        <p:spPr>
          <a:xfrm>
            <a:off x="1943" y="-31437"/>
            <a:ext cx="12201260" cy="1414463"/>
          </a:xfrm>
          <a:prstGeom prst="rect">
            <a:avLst/>
          </a:prstGeom>
          <a:solidFill>
            <a:srgbClr val="003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2">
            <a:extLst>
              <a:ext uri="{FF2B5EF4-FFF2-40B4-BE49-F238E27FC236}">
                <a16:creationId xmlns:a16="http://schemas.microsoft.com/office/drawing/2014/main" id="{6CC1EEE2-DC06-491B-9383-440D309854F0}"/>
              </a:ext>
            </a:extLst>
          </p:cNvPr>
          <p:cNvSpPr txBox="1">
            <a:spLocks/>
          </p:cNvSpPr>
          <p:nvPr/>
        </p:nvSpPr>
        <p:spPr>
          <a:xfrm>
            <a:off x="5245" y="426809"/>
            <a:ext cx="12194656" cy="79452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400" dirty="0">
                <a:solidFill>
                  <a:schemeClr val="bg1"/>
                </a:solidFill>
                <a:latin typeface="Rockwell" panose="02060603020205020403" pitchFamily="18" charset="77"/>
              </a:rPr>
              <a:t>TTAC Composition</a:t>
            </a:r>
          </a:p>
        </p:txBody>
      </p:sp>
      <p:sp>
        <p:nvSpPr>
          <p:cNvPr id="62" name="Rectangle 61">
            <a:extLst>
              <a:ext uri="{FF2B5EF4-FFF2-40B4-BE49-F238E27FC236}">
                <a16:creationId xmlns:a16="http://schemas.microsoft.com/office/drawing/2014/main" id="{0A695CFB-145B-6447-9CD0-BB7EAD957728}"/>
              </a:ext>
            </a:extLst>
          </p:cNvPr>
          <p:cNvSpPr/>
          <p:nvPr/>
        </p:nvSpPr>
        <p:spPr>
          <a:xfrm>
            <a:off x="1429379" y="2057133"/>
            <a:ext cx="8898652" cy="400110"/>
          </a:xfrm>
          <a:prstGeom prst="rect">
            <a:avLst/>
          </a:prstGeom>
        </p:spPr>
        <p:txBody>
          <a:bodyPr wrap="square" lIns="91440" tIns="45720" rIns="91440" bIns="45720" anchor="t">
            <a:spAutoFit/>
          </a:bodyPr>
          <a:lstStyle/>
          <a:p>
            <a:pPr marL="342900" indent="-342900" fontAlgn="base">
              <a:buFont typeface="Arial" panose="020B0604020202020204" pitchFamily="34" charset="0"/>
              <a:buChar char="•"/>
            </a:pPr>
            <a:endParaRPr lang="en-US" sz="2000" dirty="0">
              <a:solidFill>
                <a:srgbClr val="073D51"/>
              </a:solidFill>
              <a:latin typeface="Avenir Next LT Pro Light" panose="020B0304020202020204" pitchFamily="34" charset="77"/>
            </a:endParaRPr>
          </a:p>
        </p:txBody>
      </p:sp>
      <p:sp>
        <p:nvSpPr>
          <p:cNvPr id="8" name="TextBox 7">
            <a:extLst>
              <a:ext uri="{FF2B5EF4-FFF2-40B4-BE49-F238E27FC236}">
                <a16:creationId xmlns:a16="http://schemas.microsoft.com/office/drawing/2014/main" id="{AD38F789-E9E5-41FE-B001-14F82FB9E37D}"/>
              </a:ext>
            </a:extLst>
          </p:cNvPr>
          <p:cNvSpPr txBox="1"/>
          <p:nvPr/>
        </p:nvSpPr>
        <p:spPr>
          <a:xfrm>
            <a:off x="520575" y="1494200"/>
            <a:ext cx="11094623" cy="4893647"/>
          </a:xfrm>
          <a:prstGeom prst="rect">
            <a:avLst/>
          </a:prstGeom>
          <a:noFill/>
        </p:spPr>
        <p:txBody>
          <a:bodyPr wrap="square">
            <a:spAutoFit/>
          </a:bodyPr>
          <a:lstStyle/>
          <a:p>
            <a:pPr marL="285750" marR="0" indent="-285750">
              <a:spcBef>
                <a:spcPts val="0"/>
              </a:spcBef>
              <a:spcAft>
                <a:spcPts val="0"/>
              </a:spcAf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Advises </a:t>
            </a:r>
            <a:r>
              <a:rPr lang="en-US" sz="2400" dirty="0">
                <a:latin typeface="Tahoma" panose="020B0604030504040204" pitchFamily="34" charset="0"/>
                <a:ea typeface="Tahoma" panose="020B0604030504040204" pitchFamily="34" charset="0"/>
                <a:cs typeface="Tahoma" panose="020B0604030504040204" pitchFamily="34" charset="0"/>
              </a:rPr>
              <a:t>the Commissioner on the development of the courses in the Field of Study Curriculum;</a:t>
            </a:r>
          </a:p>
          <a:p>
            <a:pPr marR="0">
              <a:spcBef>
                <a:spcPts val="0"/>
              </a:spcBef>
              <a:spcAft>
                <a:spcPts val="0"/>
              </a:spcAft>
            </a:pPr>
            <a:endParaRPr lang="en-US" sz="2400" dirty="0">
              <a:latin typeface="Tahoma" panose="020B0604030504040204" pitchFamily="34" charset="0"/>
              <a:ea typeface="Tahoma" panose="020B0604030504040204" pitchFamily="34" charset="0"/>
              <a:cs typeface="Tahoma" panose="020B0604030504040204" pitchFamily="34" charset="0"/>
            </a:endParaRPr>
          </a:p>
          <a:p>
            <a:pPr marL="285750" marR="0" indent="-285750">
              <a:spcBef>
                <a:spcPts val="0"/>
              </a:spcBef>
              <a:spcAft>
                <a:spcPts val="0"/>
              </a:spcAf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Oversees the development of the Field of Study Curriculum through the use of Discipline-Specific Subcommittees that will report back to the TTAC; and</a:t>
            </a:r>
          </a:p>
          <a:p>
            <a:pPr marR="0">
              <a:spcBef>
                <a:spcPts val="0"/>
              </a:spcBef>
              <a:spcAft>
                <a:spcPts val="0"/>
              </a:spcAft>
            </a:pPr>
            <a:endParaRPr lang="en-US" sz="2400" dirty="0">
              <a:latin typeface="Tahoma" panose="020B0604030504040204" pitchFamily="34" charset="0"/>
              <a:ea typeface="Tahoma" panose="020B0604030504040204" pitchFamily="34" charset="0"/>
              <a:cs typeface="Tahoma" panose="020B0604030504040204" pitchFamily="34" charset="0"/>
            </a:endParaRPr>
          </a:p>
          <a:p>
            <a:pPr marL="285750" marR="0" indent="-285750">
              <a:spcBef>
                <a:spcPts val="0"/>
              </a:spcBef>
              <a:spcAft>
                <a:spcPts val="0"/>
              </a:spcAf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Is composed of an equal number of members from public junior colleges and general academic teaching institutions.</a:t>
            </a:r>
          </a:p>
          <a:p>
            <a:pPr marL="285750" marR="0" indent="-285750">
              <a:spcBef>
                <a:spcPts val="0"/>
              </a:spcBef>
              <a:spcAft>
                <a:spcPts val="0"/>
              </a:spcAft>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a:p>
            <a:pPr marL="285750" marR="0" indent="-285750">
              <a:spcBef>
                <a:spcPts val="0"/>
              </a:spcBef>
              <a:spcAft>
                <a:spcPts val="0"/>
              </a:spcAf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Co-Chairs:  Dr. Laurel Williamson, Deputy Chancellor and College President, San Jacinto College and </a:t>
            </a:r>
            <a:r>
              <a:rPr lang="en-US" sz="2400" dirty="0">
                <a:latin typeface="Tahoma" panose="020B0604030504040204" pitchFamily="34" charset="0"/>
                <a:ea typeface="Tahoma" panose="020B0604030504040204" pitchFamily="34" charset="0"/>
                <a:cs typeface="Tahoma" panose="020B0604030504040204" pitchFamily="34" charset="0"/>
              </a:rPr>
              <a:t>Dr</a:t>
            </a:r>
            <a:r>
              <a:rPr lang="en-US" sz="2400" dirty="0">
                <a:latin typeface="Tahoma" panose="020B0604030504040204" pitchFamily="34" charset="0"/>
                <a:ea typeface="Tahoma" panose="020B0604030504040204" pitchFamily="34" charset="0"/>
                <a:cs typeface="Tahoma" panose="020B0604030504040204" pitchFamily="34" charset="0"/>
              </a:rPr>
              <a:t>. James Hallmark, Vice Chancellor for Academic Affairs, Texas A&amp;M University System</a:t>
            </a:r>
            <a:r>
              <a:rPr lang="en-US" sz="2400" dirty="0">
                <a:solidFill>
                  <a:srgbClr val="003D51"/>
                </a:solidFill>
                <a:effectLst/>
                <a:latin typeface="Avenir Next LT Pro" panose="020B0504020202020204" pitchFamily="34" charset="0"/>
                <a:ea typeface="Calibri" panose="020F0502020204030204" pitchFamily="34" charset="0"/>
              </a:rPr>
              <a:t/>
            </a:r>
            <a:br>
              <a:rPr lang="en-US" sz="2400" dirty="0">
                <a:solidFill>
                  <a:srgbClr val="003D51"/>
                </a:solidFill>
                <a:effectLst/>
                <a:latin typeface="Avenir Next LT Pro" panose="020B0504020202020204" pitchFamily="34" charset="0"/>
                <a:ea typeface="Calibri" panose="020F0502020204030204" pitchFamily="34" charset="0"/>
              </a:rPr>
            </a:br>
            <a:endParaRPr lang="en-US" sz="2400" dirty="0">
              <a:solidFill>
                <a:srgbClr val="003D51"/>
              </a:solidFill>
              <a:effectLst/>
              <a:latin typeface="Avenir Next LT Pro" panose="020B0504020202020204" pitchFamily="34" charset="0"/>
              <a:ea typeface="Calibri" panose="020F0502020204030204" pitchFamily="34" charset="0"/>
            </a:endParaRPr>
          </a:p>
        </p:txBody>
      </p:sp>
    </p:spTree>
    <p:extLst>
      <p:ext uri="{BB962C8B-B14F-4D97-AF65-F5344CB8AC3E}">
        <p14:creationId xmlns:p14="http://schemas.microsoft.com/office/powerpoint/2010/main" val="3517730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A4408743-3F1B-A04C-9151-951A4393A2D6}"/>
              </a:ext>
            </a:extLst>
          </p:cNvPr>
          <p:cNvSpPr/>
          <p:nvPr/>
        </p:nvSpPr>
        <p:spPr>
          <a:xfrm>
            <a:off x="1408" y="0"/>
            <a:ext cx="12201260" cy="1414463"/>
          </a:xfrm>
          <a:prstGeom prst="rect">
            <a:avLst/>
          </a:prstGeom>
          <a:solidFill>
            <a:srgbClr val="003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2">
            <a:extLst>
              <a:ext uri="{FF2B5EF4-FFF2-40B4-BE49-F238E27FC236}">
                <a16:creationId xmlns:a16="http://schemas.microsoft.com/office/drawing/2014/main" id="{6CC1EEE2-DC06-491B-9383-440D309854F0}"/>
              </a:ext>
            </a:extLst>
          </p:cNvPr>
          <p:cNvSpPr txBox="1">
            <a:spLocks/>
          </p:cNvSpPr>
          <p:nvPr/>
        </p:nvSpPr>
        <p:spPr>
          <a:xfrm>
            <a:off x="5245" y="426809"/>
            <a:ext cx="12194656" cy="79452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400" b="1" dirty="0">
                <a:solidFill>
                  <a:schemeClr val="bg1"/>
                </a:solidFill>
                <a:latin typeface="Tahoma" panose="020B0604030504040204" pitchFamily="34" charset="0"/>
                <a:ea typeface="Tahoma" panose="020B0604030504040204" pitchFamily="34" charset="0"/>
                <a:cs typeface="Tahoma" panose="020B0604030504040204" pitchFamily="34" charset="0"/>
              </a:rPr>
              <a:t>TTAC Role in Improving Transfer</a:t>
            </a:r>
          </a:p>
        </p:txBody>
      </p:sp>
      <p:sp>
        <p:nvSpPr>
          <p:cNvPr id="62" name="Rectangle 61">
            <a:extLst>
              <a:ext uri="{FF2B5EF4-FFF2-40B4-BE49-F238E27FC236}">
                <a16:creationId xmlns:a16="http://schemas.microsoft.com/office/drawing/2014/main" id="{0A695CFB-145B-6447-9CD0-BB7EAD957728}"/>
              </a:ext>
            </a:extLst>
          </p:cNvPr>
          <p:cNvSpPr/>
          <p:nvPr/>
        </p:nvSpPr>
        <p:spPr>
          <a:xfrm>
            <a:off x="1429379" y="2057133"/>
            <a:ext cx="8898652" cy="400110"/>
          </a:xfrm>
          <a:prstGeom prst="rect">
            <a:avLst/>
          </a:prstGeom>
        </p:spPr>
        <p:txBody>
          <a:bodyPr wrap="square" lIns="91440" tIns="45720" rIns="91440" bIns="45720" anchor="t">
            <a:spAutoFit/>
          </a:bodyPr>
          <a:lstStyle/>
          <a:p>
            <a:pPr marL="342900" indent="-342900" fontAlgn="base">
              <a:buFont typeface="Arial" panose="020B0604020202020204" pitchFamily="34" charset="0"/>
              <a:buChar char="•"/>
            </a:pPr>
            <a:endParaRPr lang="en-US" sz="2000" dirty="0">
              <a:solidFill>
                <a:srgbClr val="073D51"/>
              </a:solidFill>
              <a:latin typeface="Avenir Next LT Pro Light" panose="020B0304020202020204" pitchFamily="34" charset="77"/>
            </a:endParaRPr>
          </a:p>
        </p:txBody>
      </p:sp>
      <p:sp>
        <p:nvSpPr>
          <p:cNvPr id="8" name="TextBox 7">
            <a:extLst>
              <a:ext uri="{FF2B5EF4-FFF2-40B4-BE49-F238E27FC236}">
                <a16:creationId xmlns:a16="http://schemas.microsoft.com/office/drawing/2014/main" id="{AD38F789-E9E5-41FE-B001-14F82FB9E37D}"/>
              </a:ext>
            </a:extLst>
          </p:cNvPr>
          <p:cNvSpPr txBox="1"/>
          <p:nvPr/>
        </p:nvSpPr>
        <p:spPr>
          <a:xfrm>
            <a:off x="508425" y="1437995"/>
            <a:ext cx="11276001" cy="4893647"/>
          </a:xfrm>
          <a:prstGeom prst="rect">
            <a:avLst/>
          </a:prstGeom>
          <a:solidFill>
            <a:srgbClr val="F9F9F9"/>
          </a:solidFill>
        </p:spPr>
        <p:txBody>
          <a:bodyPr wrap="square">
            <a:spAutoFit/>
          </a:bodyPr>
          <a:lstStyle/>
          <a:p>
            <a:pPr marL="285750" indent="-28575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Coordinating Board solicited nominations for membership from Chief Academic and Instruction Officers </a:t>
            </a:r>
          </a:p>
          <a:p>
            <a:pPr marL="285750" indent="-285750">
              <a:buFont typeface="Arial" panose="020B0604020202020204" pitchFamily="34" charset="0"/>
              <a:buChar char="•"/>
            </a:pPr>
            <a:endParaRPr lang="en-US" sz="10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Composed of</a:t>
            </a:r>
            <a:r>
              <a:rPr lang="en-US" sz="2400" dirty="0">
                <a:latin typeface="Tahoma" panose="020B0604030504040204" pitchFamily="34" charset="0"/>
                <a:ea typeface="Tahoma" panose="020B0604030504040204" pitchFamily="34" charset="0"/>
                <a:cs typeface="Tahoma" panose="020B0604030504040204" pitchFamily="34" charset="0"/>
              </a:rPr>
              <a:t> 24 members, with equal representation from public junior colleges and general academic teaching institutions</a:t>
            </a:r>
          </a:p>
          <a:p>
            <a:pPr marL="285750" indent="-285750">
              <a:buFont typeface="Arial" panose="020B0604020202020204" pitchFamily="34" charset="0"/>
              <a:buChar char="•"/>
            </a:pPr>
            <a:endParaRPr lang="en-US" sz="1000" dirty="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panose="020B0604020202020204" pitchFamily="34" charset="0"/>
              <a:buChar char="•"/>
            </a:pPr>
            <a:r>
              <a:rPr lang="en-US" sz="2000" dirty="0" smtClean="0">
                <a:latin typeface="Tahoma" panose="020B0604030504040204" pitchFamily="34" charset="0"/>
                <a:ea typeface="Tahoma" panose="020B0604030504040204" pitchFamily="34" charset="0"/>
                <a:cs typeface="Tahoma" panose="020B0604030504040204" pitchFamily="34" charset="0"/>
              </a:rPr>
              <a:t>Faculty teaching </a:t>
            </a:r>
            <a:r>
              <a:rPr lang="en-US" sz="2000" dirty="0">
                <a:latin typeface="Tahoma" panose="020B0604030504040204" pitchFamily="34" charset="0"/>
                <a:ea typeface="Tahoma" panose="020B0604030504040204" pitchFamily="34" charset="0"/>
                <a:cs typeface="Tahoma" panose="020B0604030504040204" pitchFamily="34" charset="0"/>
              </a:rPr>
              <a:t>undergraduate courses and are engaged in transfer policy development</a:t>
            </a:r>
          </a:p>
          <a:p>
            <a:pPr marL="285750" indent="-285750">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panose="020B0604020202020204" pitchFamily="34" charset="0"/>
              <a:buChar char="•"/>
            </a:pPr>
            <a:r>
              <a:rPr lang="en-US" sz="2000" dirty="0" smtClean="0">
                <a:latin typeface="Tahoma" panose="020B0604030504040204" pitchFamily="34" charset="0"/>
                <a:ea typeface="Tahoma" panose="020B0604030504040204" pitchFamily="34" charset="0"/>
                <a:cs typeface="Tahoma" panose="020B0604030504040204" pitchFamily="34" charset="0"/>
              </a:rPr>
              <a:t>Administrators </a:t>
            </a:r>
            <a:r>
              <a:rPr lang="en-US" sz="2000" dirty="0">
                <a:latin typeface="Tahoma" panose="020B0604030504040204" pitchFamily="34" charset="0"/>
                <a:ea typeface="Tahoma" panose="020B0604030504040204" pitchFamily="34" charset="0"/>
                <a:cs typeface="Tahoma" panose="020B0604030504040204" pitchFamily="34" charset="0"/>
              </a:rPr>
              <a:t>who understand transcript evaluation and those actively engaged in promoting seamless transfer of students from a public two-year to a four-year institution</a:t>
            </a:r>
          </a:p>
          <a:p>
            <a:pPr marL="285750" indent="-285750">
              <a:buFont typeface="Arial" panose="020B0604020202020204" pitchFamily="34" charset="0"/>
              <a:buChar char="•"/>
            </a:pPr>
            <a:endParaRPr lang="en-US" sz="10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In addition, TTAC includes two ex-officio students and two ex-officio academic advisor </a:t>
            </a:r>
          </a:p>
          <a:p>
            <a:pPr marL="285750" indent="-285750">
              <a:buFont typeface="Arial" panose="020B0604020202020204" pitchFamily="34" charset="0"/>
              <a:buChar char="•"/>
            </a:pPr>
            <a:endParaRPr lang="en-US" sz="10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TTAC members serve staggered terms of up to three years and may serve consecutive </a:t>
            </a:r>
            <a:r>
              <a:rPr lang="en-US" sz="2400" dirty="0" smtClean="0">
                <a:latin typeface="Tahoma" panose="020B0604030504040204" pitchFamily="34" charset="0"/>
                <a:ea typeface="Tahoma" panose="020B0604030504040204" pitchFamily="34" charset="0"/>
                <a:cs typeface="Tahoma" panose="020B0604030504040204" pitchFamily="34" charset="0"/>
              </a:rPr>
              <a:t>terms</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32774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A4408743-3F1B-A04C-9151-951A4393A2D6}"/>
              </a:ext>
            </a:extLst>
          </p:cNvPr>
          <p:cNvSpPr/>
          <p:nvPr/>
        </p:nvSpPr>
        <p:spPr>
          <a:xfrm>
            <a:off x="1408" y="0"/>
            <a:ext cx="12201260" cy="1414463"/>
          </a:xfrm>
          <a:prstGeom prst="rect">
            <a:avLst/>
          </a:prstGeom>
          <a:solidFill>
            <a:srgbClr val="003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2">
            <a:extLst>
              <a:ext uri="{FF2B5EF4-FFF2-40B4-BE49-F238E27FC236}">
                <a16:creationId xmlns:a16="http://schemas.microsoft.com/office/drawing/2014/main" id="{6CC1EEE2-DC06-491B-9383-440D309854F0}"/>
              </a:ext>
            </a:extLst>
          </p:cNvPr>
          <p:cNvSpPr txBox="1">
            <a:spLocks/>
          </p:cNvSpPr>
          <p:nvPr/>
        </p:nvSpPr>
        <p:spPr>
          <a:xfrm>
            <a:off x="5245" y="426809"/>
            <a:ext cx="12194656" cy="79452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400" b="1" dirty="0">
                <a:solidFill>
                  <a:schemeClr val="bg1"/>
                </a:solidFill>
                <a:latin typeface="Tahoma" panose="020B0604030504040204" pitchFamily="34" charset="0"/>
                <a:ea typeface="Tahoma" panose="020B0604030504040204" pitchFamily="34" charset="0"/>
                <a:cs typeface="Tahoma" panose="020B0604030504040204" pitchFamily="34" charset="0"/>
              </a:rPr>
              <a:t>TTAC </a:t>
            </a:r>
            <a:r>
              <a:rPr lang="en-US" sz="3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Functions</a:t>
            </a:r>
            <a:endParaRPr lang="en-US" sz="3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2" name="Rectangle 61">
            <a:extLst>
              <a:ext uri="{FF2B5EF4-FFF2-40B4-BE49-F238E27FC236}">
                <a16:creationId xmlns:a16="http://schemas.microsoft.com/office/drawing/2014/main" id="{0A695CFB-145B-6447-9CD0-BB7EAD957728}"/>
              </a:ext>
            </a:extLst>
          </p:cNvPr>
          <p:cNvSpPr/>
          <p:nvPr/>
        </p:nvSpPr>
        <p:spPr>
          <a:xfrm>
            <a:off x="1429379" y="2057133"/>
            <a:ext cx="8898652" cy="400110"/>
          </a:xfrm>
          <a:prstGeom prst="rect">
            <a:avLst/>
          </a:prstGeom>
        </p:spPr>
        <p:txBody>
          <a:bodyPr wrap="square" lIns="91440" tIns="45720" rIns="91440" bIns="45720" anchor="t">
            <a:spAutoFit/>
          </a:bodyPr>
          <a:lstStyle/>
          <a:p>
            <a:pPr marL="342900" indent="-342900" fontAlgn="base">
              <a:buFont typeface="Arial" panose="020B0604020202020204" pitchFamily="34" charset="0"/>
              <a:buChar char="•"/>
            </a:pPr>
            <a:endParaRPr lang="en-US" sz="2000" dirty="0">
              <a:solidFill>
                <a:srgbClr val="073D51"/>
              </a:solidFill>
              <a:latin typeface="Avenir Next LT Pro Light" panose="020B0304020202020204" pitchFamily="34" charset="77"/>
            </a:endParaRPr>
          </a:p>
        </p:txBody>
      </p:sp>
      <p:sp>
        <p:nvSpPr>
          <p:cNvPr id="2" name="Rectangle 1">
            <a:extLst>
              <a:ext uri="{FF2B5EF4-FFF2-40B4-BE49-F238E27FC236}">
                <a16:creationId xmlns:a16="http://schemas.microsoft.com/office/drawing/2014/main" id="{E8BF04F0-5265-49A2-BACD-F3EDD4A35D33}"/>
              </a:ext>
            </a:extLst>
          </p:cNvPr>
          <p:cNvSpPr/>
          <p:nvPr/>
        </p:nvSpPr>
        <p:spPr>
          <a:xfrm>
            <a:off x="497151" y="1495042"/>
            <a:ext cx="11205646" cy="5138714"/>
          </a:xfrm>
          <a:prstGeom prst="rect">
            <a:avLst/>
          </a:prstGeom>
          <a:solidFill>
            <a:srgbClr val="F9F9F9"/>
          </a:solid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800" dirty="0">
                <a:latin typeface="Tahoma" panose="020B0604030504040204" pitchFamily="34" charset="0"/>
                <a:ea typeface="Calibri" panose="020F0502020204030204" pitchFamily="34" charset="0"/>
                <a:cs typeface="Times New Roman" panose="02020603050405020304" pitchFamily="18" charset="0"/>
              </a:rPr>
              <a:t>Oversee the Texas Transfer Framework, </a:t>
            </a:r>
            <a:r>
              <a:rPr lang="en-US" sz="2800" b="1" dirty="0">
                <a:latin typeface="Tahoma" panose="020B0604030504040204" pitchFamily="34" charset="0"/>
                <a:ea typeface="Calibri" panose="020F0502020204030204" pitchFamily="34" charset="0"/>
                <a:cs typeface="Times New Roman" panose="02020603050405020304" pitchFamily="18" charset="0"/>
              </a:rPr>
              <a:t>review relevant data</a:t>
            </a:r>
            <a:r>
              <a:rPr lang="en-US" sz="2800" dirty="0">
                <a:latin typeface="Tahoma" panose="020B0604030504040204" pitchFamily="34" charset="0"/>
                <a:ea typeface="Calibri" panose="020F0502020204030204" pitchFamily="34" charset="0"/>
                <a:cs typeface="Times New Roman" panose="02020603050405020304" pitchFamily="18" charset="0"/>
              </a:rPr>
              <a:t>, </a:t>
            </a:r>
            <a:r>
              <a:rPr lang="en-US" sz="2800" b="1" dirty="0">
                <a:latin typeface="Tahoma" panose="020B0604030504040204" pitchFamily="34" charset="0"/>
                <a:ea typeface="Calibri" panose="020F0502020204030204" pitchFamily="34" charset="0"/>
                <a:cs typeface="Times New Roman" panose="02020603050405020304" pitchFamily="18" charset="0"/>
              </a:rPr>
              <a:t>coordinate the schedule of discipline specific reviews</a:t>
            </a:r>
            <a:r>
              <a:rPr lang="en-US" sz="2800" dirty="0">
                <a:latin typeface="Tahoma" panose="020B0604030504040204" pitchFamily="34" charset="0"/>
                <a:ea typeface="Calibri" panose="020F0502020204030204" pitchFamily="34" charset="0"/>
                <a:cs typeface="Times New Roman" panose="02020603050405020304" pitchFamily="18" charset="0"/>
              </a:rPr>
              <a:t>, </a:t>
            </a:r>
            <a:r>
              <a:rPr lang="en-US" sz="2800" b="1" dirty="0">
                <a:latin typeface="Tahoma" panose="020B0604030504040204" pitchFamily="34" charset="0"/>
                <a:ea typeface="Calibri" panose="020F0502020204030204" pitchFamily="34" charset="0"/>
                <a:cs typeface="Times New Roman" panose="02020603050405020304" pitchFamily="18" charset="0"/>
              </a:rPr>
              <a:t>recommend DFCs </a:t>
            </a:r>
            <a:r>
              <a:rPr lang="en-US" sz="2800" dirty="0">
                <a:latin typeface="Tahoma" panose="020B0604030504040204" pitchFamily="34" charset="0"/>
                <a:ea typeface="Calibri" panose="020F0502020204030204" pitchFamily="34" charset="0"/>
                <a:cs typeface="Times New Roman" panose="02020603050405020304" pitchFamily="18" charset="0"/>
              </a:rPr>
              <a:t>to the Commissioner, and </a:t>
            </a:r>
            <a:r>
              <a:rPr lang="en-US" sz="2800" b="1" dirty="0">
                <a:latin typeface="Tahoma" panose="020B0604030504040204" pitchFamily="34" charset="0"/>
                <a:ea typeface="Calibri" panose="020F0502020204030204" pitchFamily="34" charset="0"/>
                <a:cs typeface="Times New Roman" panose="02020603050405020304" pitchFamily="18" charset="0"/>
              </a:rPr>
              <a:t>propose changes </a:t>
            </a:r>
            <a:r>
              <a:rPr lang="en-US" sz="2800" dirty="0">
                <a:latin typeface="Tahoma" panose="020B0604030504040204" pitchFamily="34" charset="0"/>
                <a:ea typeface="Calibri" panose="020F0502020204030204" pitchFamily="34" charset="0"/>
                <a:cs typeface="Times New Roman" panose="02020603050405020304" pitchFamily="18" charset="0"/>
              </a:rPr>
              <a:t>when IHEs indicate that an aspect of the framework is not working.</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b="1" dirty="0">
                <a:latin typeface="Tahoma" panose="020B0604030504040204" pitchFamily="34" charset="0"/>
                <a:ea typeface="Calibri" panose="020F0502020204030204" pitchFamily="34" charset="0"/>
                <a:cs typeface="Times New Roman" panose="02020603050405020304" pitchFamily="18" charset="0"/>
              </a:rPr>
              <a:t>Develop, prioritize and coordinate </a:t>
            </a:r>
            <a:r>
              <a:rPr lang="en-US" sz="2800" dirty="0">
                <a:latin typeface="Tahoma" panose="020B0604030504040204" pitchFamily="34" charset="0"/>
                <a:ea typeface="Calibri" panose="020F0502020204030204" pitchFamily="34" charset="0"/>
                <a:cs typeface="Times New Roman" panose="02020603050405020304" pitchFamily="18" charset="0"/>
              </a:rPr>
              <a:t>a review schedule for Discipline Specific Subcommittees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b="1" dirty="0">
                <a:latin typeface="Tahoma" panose="020B0604030504040204" pitchFamily="34" charset="0"/>
                <a:ea typeface="Calibri" panose="020F0502020204030204" pitchFamily="34" charset="0"/>
                <a:cs typeface="Times New Roman" panose="02020603050405020304" pitchFamily="18" charset="0"/>
              </a:rPr>
              <a:t>Ensure alignment </a:t>
            </a:r>
            <a:r>
              <a:rPr lang="en-US" sz="2800" dirty="0">
                <a:latin typeface="Tahoma" panose="020B0604030504040204" pitchFamily="34" charset="0"/>
                <a:ea typeface="Calibri" panose="020F0502020204030204" pitchFamily="34" charset="0"/>
                <a:cs typeface="Times New Roman" panose="02020603050405020304" pitchFamily="18" charset="0"/>
              </a:rPr>
              <a:t>of the TCC with the Texas Transfer Framework to optimize transferability of credits and increase transfer students’ success within majors.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b="1" dirty="0">
                <a:latin typeface="Tahoma" panose="020B0604030504040204" pitchFamily="34" charset="0"/>
                <a:ea typeface="Calibri" panose="020F0502020204030204" pitchFamily="34" charset="0"/>
                <a:cs typeface="Times New Roman" panose="02020603050405020304" pitchFamily="18" charset="0"/>
              </a:rPr>
              <a:t>Monitor </a:t>
            </a:r>
            <a:r>
              <a:rPr lang="en-US" sz="2800" dirty="0">
                <a:latin typeface="Tahoma" panose="020B0604030504040204" pitchFamily="34" charset="0"/>
                <a:ea typeface="Calibri" panose="020F0502020204030204" pitchFamily="34" charset="0"/>
                <a:cs typeface="Times New Roman" panose="02020603050405020304" pitchFamily="18" charset="0"/>
              </a:rPr>
              <a:t>curricular changes at the four-year schools and student course-taking within and across institutions</a:t>
            </a:r>
            <a:r>
              <a:rPr lang="en-US" sz="2800" dirty="0" smtClean="0">
                <a:latin typeface="Tahoma" panose="020B0604030504040204" pitchFamily="34"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3060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A4408743-3F1B-A04C-9151-951A4393A2D6}"/>
              </a:ext>
            </a:extLst>
          </p:cNvPr>
          <p:cNvSpPr/>
          <p:nvPr/>
        </p:nvSpPr>
        <p:spPr>
          <a:xfrm>
            <a:off x="-9260" y="21350"/>
            <a:ext cx="12201260" cy="1414463"/>
          </a:xfrm>
          <a:prstGeom prst="rect">
            <a:avLst/>
          </a:prstGeom>
          <a:solidFill>
            <a:srgbClr val="003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2">
            <a:extLst>
              <a:ext uri="{FF2B5EF4-FFF2-40B4-BE49-F238E27FC236}">
                <a16:creationId xmlns:a16="http://schemas.microsoft.com/office/drawing/2014/main" id="{6CC1EEE2-DC06-491B-9383-440D309854F0}"/>
              </a:ext>
            </a:extLst>
          </p:cNvPr>
          <p:cNvSpPr txBox="1">
            <a:spLocks/>
          </p:cNvSpPr>
          <p:nvPr/>
        </p:nvSpPr>
        <p:spPr>
          <a:xfrm>
            <a:off x="5245" y="426809"/>
            <a:ext cx="12194656" cy="79452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400" b="1" dirty="0">
                <a:solidFill>
                  <a:schemeClr val="bg1"/>
                </a:solidFill>
                <a:latin typeface="Tahoma" panose="020B0604030504040204" pitchFamily="34" charset="0"/>
                <a:ea typeface="Tahoma" panose="020B0604030504040204" pitchFamily="34" charset="0"/>
                <a:cs typeface="Tahoma" panose="020B0604030504040204" pitchFamily="34" charset="0"/>
              </a:rPr>
              <a:t>TTAC Function</a:t>
            </a:r>
          </a:p>
        </p:txBody>
      </p:sp>
      <p:sp>
        <p:nvSpPr>
          <p:cNvPr id="62" name="Rectangle 61">
            <a:extLst>
              <a:ext uri="{FF2B5EF4-FFF2-40B4-BE49-F238E27FC236}">
                <a16:creationId xmlns:a16="http://schemas.microsoft.com/office/drawing/2014/main" id="{0A695CFB-145B-6447-9CD0-BB7EAD957728}"/>
              </a:ext>
            </a:extLst>
          </p:cNvPr>
          <p:cNvSpPr/>
          <p:nvPr/>
        </p:nvSpPr>
        <p:spPr>
          <a:xfrm>
            <a:off x="1429379" y="2057133"/>
            <a:ext cx="8898652" cy="400110"/>
          </a:xfrm>
          <a:prstGeom prst="rect">
            <a:avLst/>
          </a:prstGeom>
        </p:spPr>
        <p:txBody>
          <a:bodyPr wrap="square" lIns="91440" tIns="45720" rIns="91440" bIns="45720" anchor="t">
            <a:spAutoFit/>
          </a:bodyPr>
          <a:lstStyle/>
          <a:p>
            <a:pPr marL="342900" indent="-342900" fontAlgn="base">
              <a:buFont typeface="Arial" panose="020B0604020202020204" pitchFamily="34" charset="0"/>
              <a:buChar char="•"/>
            </a:pPr>
            <a:endParaRPr lang="en-US" sz="2000" dirty="0">
              <a:solidFill>
                <a:srgbClr val="073D51"/>
              </a:solidFill>
              <a:latin typeface="Avenir Next LT Pro Light" panose="020B0304020202020204" pitchFamily="34" charset="77"/>
            </a:endParaRPr>
          </a:p>
        </p:txBody>
      </p:sp>
      <p:sp>
        <p:nvSpPr>
          <p:cNvPr id="2" name="Rectangle 1">
            <a:extLst>
              <a:ext uri="{FF2B5EF4-FFF2-40B4-BE49-F238E27FC236}">
                <a16:creationId xmlns:a16="http://schemas.microsoft.com/office/drawing/2014/main" id="{E8BF04F0-5265-49A2-BACD-F3EDD4A35D33}"/>
              </a:ext>
            </a:extLst>
          </p:cNvPr>
          <p:cNvSpPr/>
          <p:nvPr/>
        </p:nvSpPr>
        <p:spPr>
          <a:xfrm>
            <a:off x="470517" y="1435814"/>
            <a:ext cx="11239129" cy="5178050"/>
          </a:xfrm>
          <a:prstGeom prst="rect">
            <a:avLst/>
          </a:prstGeom>
          <a:solidFill>
            <a:srgbClr val="FBFBFB"/>
          </a:solidFill>
        </p:spPr>
        <p:txBody>
          <a:bodyPr wrap="square">
            <a:spAutoFit/>
          </a:bodyPr>
          <a:lstStyle/>
          <a:p>
            <a:pPr marL="342900" indent="-342900">
              <a:lnSpc>
                <a:spcPct val="107000"/>
              </a:lnSpc>
              <a:buFont typeface="Symbol" panose="05050102010706020507" pitchFamily="18" charset="2"/>
              <a:buChar char=""/>
            </a:pPr>
            <a:r>
              <a:rPr lang="en-US" sz="2800" dirty="0">
                <a:latin typeface="Tahoma" panose="020B0604030504040204" pitchFamily="34" charset="0"/>
                <a:ea typeface="Calibri" panose="020F0502020204030204" pitchFamily="34" charset="0"/>
                <a:cs typeface="Times New Roman" panose="02020603050405020304" pitchFamily="18" charset="0"/>
              </a:rPr>
              <a:t>Serve </a:t>
            </a:r>
            <a:r>
              <a:rPr lang="en-US" sz="2800" dirty="0">
                <a:latin typeface="Tahoma" panose="020B0604030504040204" pitchFamily="34" charset="0"/>
                <a:ea typeface="Calibri" panose="020F0502020204030204" pitchFamily="34" charset="0"/>
                <a:cs typeface="Times New Roman" panose="02020603050405020304" pitchFamily="18" charset="0"/>
              </a:rPr>
              <a:t>as a conduit for information </a:t>
            </a:r>
            <a:r>
              <a:rPr lang="en-US" sz="2800" b="1" dirty="0">
                <a:latin typeface="Tahoma" panose="020B0604030504040204" pitchFamily="34" charset="0"/>
                <a:ea typeface="Calibri" panose="020F0502020204030204" pitchFamily="34" charset="0"/>
                <a:cs typeface="Times New Roman" panose="02020603050405020304" pitchFamily="18" charset="0"/>
              </a:rPr>
              <a:t>sharing</a:t>
            </a:r>
            <a:r>
              <a:rPr lang="en-US" sz="2800" dirty="0">
                <a:latin typeface="Tahoma" panose="020B0604030504040204" pitchFamily="34" charset="0"/>
                <a:ea typeface="Calibri" panose="020F0502020204030204" pitchFamily="34" charset="0"/>
                <a:cs typeface="Times New Roman" panose="02020603050405020304" pitchFamily="18" charset="0"/>
              </a:rPr>
              <a:t>, </a:t>
            </a:r>
            <a:r>
              <a:rPr lang="en-US" sz="2800" b="1" dirty="0">
                <a:latin typeface="Tahoma" panose="020B0604030504040204" pitchFamily="34" charset="0"/>
                <a:ea typeface="Calibri" panose="020F0502020204030204" pitchFamily="34" charset="0"/>
                <a:cs typeface="Times New Roman" panose="02020603050405020304" pitchFamily="18" charset="0"/>
              </a:rPr>
              <a:t>making recommendations </a:t>
            </a:r>
            <a:r>
              <a:rPr lang="en-US" sz="2800" dirty="0">
                <a:latin typeface="Tahoma" panose="020B0604030504040204" pitchFamily="34" charset="0"/>
                <a:ea typeface="Calibri" panose="020F0502020204030204" pitchFamily="34" charset="0"/>
                <a:cs typeface="Times New Roman" panose="02020603050405020304" pitchFamily="18" charset="0"/>
              </a:rPr>
              <a:t>regarding the timing and structure of agency surveys and data collection from two-year and four-year institutions, and the timely and appropriate </a:t>
            </a:r>
            <a:r>
              <a:rPr lang="en-US" sz="2800" b="1" dirty="0">
                <a:latin typeface="Tahoma" panose="020B0604030504040204" pitchFamily="34" charset="0"/>
                <a:ea typeface="Calibri" panose="020F0502020204030204" pitchFamily="34" charset="0"/>
                <a:cs typeface="Times New Roman" panose="02020603050405020304" pitchFamily="18" charset="0"/>
              </a:rPr>
              <a:t>dissemination</a:t>
            </a:r>
            <a:r>
              <a:rPr lang="en-US" sz="2800" dirty="0">
                <a:latin typeface="Tahoma" panose="020B0604030504040204" pitchFamily="34" charset="0"/>
                <a:ea typeface="Calibri" panose="020F0502020204030204" pitchFamily="34" charset="0"/>
                <a:cs typeface="Times New Roman" panose="02020603050405020304" pitchFamily="18" charset="0"/>
              </a:rPr>
              <a:t> of that information to help inform local decisions about curriculum and program design. </a:t>
            </a:r>
          </a:p>
          <a:p>
            <a:pPr marL="342900" indent="-342900">
              <a:lnSpc>
                <a:spcPct val="107000"/>
              </a:lnSpc>
              <a:buFont typeface="Symbol" panose="05050102010706020507" pitchFamily="18" charset="2"/>
              <a:buChar char=""/>
            </a:pPr>
            <a:r>
              <a:rPr lang="en-US" sz="2800" dirty="0">
                <a:latin typeface="Tahoma" panose="020B0604030504040204" pitchFamily="34" charset="0"/>
                <a:ea typeface="Calibri" panose="020F0502020204030204" pitchFamily="34" charset="0"/>
                <a:cs typeface="Times New Roman" panose="02020603050405020304" pitchFamily="18" charset="0"/>
              </a:rPr>
              <a:t>At least annually, TTAC will </a:t>
            </a:r>
            <a:r>
              <a:rPr lang="en-US" sz="2800" b="1" dirty="0">
                <a:latin typeface="Tahoma" panose="020B0604030504040204" pitchFamily="34" charset="0"/>
                <a:ea typeface="Calibri" panose="020F0502020204030204" pitchFamily="34" charset="0"/>
                <a:cs typeface="Times New Roman" panose="02020603050405020304" pitchFamily="18" charset="0"/>
              </a:rPr>
              <a:t>report</a:t>
            </a:r>
            <a:r>
              <a:rPr lang="en-US" sz="2800" dirty="0">
                <a:latin typeface="Tahoma" panose="020B0604030504040204" pitchFamily="34" charset="0"/>
                <a:ea typeface="Calibri" panose="020F0502020204030204" pitchFamily="34" charset="0"/>
                <a:cs typeface="Times New Roman" panose="02020603050405020304" pitchFamily="18" charset="0"/>
              </a:rPr>
              <a:t> to the THECB actions recommended over the previous year by the Discipline Specific Workgroups, the status of operating Workgroups, and other recommendations as appropriate to improve student transfer and success across the state</a:t>
            </a:r>
          </a:p>
        </p:txBody>
      </p:sp>
    </p:spTree>
    <p:extLst>
      <p:ext uri="{BB962C8B-B14F-4D97-AF65-F5344CB8AC3E}">
        <p14:creationId xmlns:p14="http://schemas.microsoft.com/office/powerpoint/2010/main" val="2279852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4959CF-2840-42D3-B860-592F1FADF6BB}"/>
              </a:ext>
            </a:extLst>
          </p:cNvPr>
          <p:cNvSpPr/>
          <p:nvPr/>
        </p:nvSpPr>
        <p:spPr>
          <a:xfrm>
            <a:off x="1408" y="0"/>
            <a:ext cx="12201260" cy="1414463"/>
          </a:xfrm>
          <a:prstGeom prst="rect">
            <a:avLst/>
          </a:prstGeom>
          <a:solidFill>
            <a:srgbClr val="003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599C1F-4E6B-410B-9A63-1EE1344A0FB5}"/>
              </a:ext>
            </a:extLst>
          </p:cNvPr>
          <p:cNvSpPr>
            <a:spLocks noGrp="1"/>
          </p:cNvSpPr>
          <p:nvPr>
            <p:ph type="title"/>
          </p:nvPr>
        </p:nvSpPr>
        <p:spPr>
          <a:xfrm>
            <a:off x="863354" y="88900"/>
            <a:ext cx="10515600" cy="1325563"/>
          </a:xfrm>
        </p:spPr>
        <p:txBody>
          <a:bodyPr/>
          <a:lstStyle/>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Discipline Specific Subcommittees</a:t>
            </a:r>
          </a:p>
        </p:txBody>
      </p:sp>
      <p:sp>
        <p:nvSpPr>
          <p:cNvPr id="3" name="Content Placeholder 2">
            <a:extLst>
              <a:ext uri="{FF2B5EF4-FFF2-40B4-BE49-F238E27FC236}">
                <a16:creationId xmlns:a16="http://schemas.microsoft.com/office/drawing/2014/main" id="{AE0622C6-B193-446D-AF78-6F6324CE4B89}"/>
              </a:ext>
            </a:extLst>
          </p:cNvPr>
          <p:cNvSpPr>
            <a:spLocks noGrp="1"/>
          </p:cNvSpPr>
          <p:nvPr>
            <p:ph idx="1"/>
          </p:nvPr>
        </p:nvSpPr>
        <p:spPr>
          <a:xfrm>
            <a:off x="497151" y="1414463"/>
            <a:ext cx="11248006" cy="4906438"/>
          </a:xfrm>
          <a:solidFill>
            <a:srgbClr val="F9F9F9"/>
          </a:solidFill>
        </p:spPr>
        <p:txBody>
          <a:bodyPr>
            <a:noAutofit/>
          </a:bodyPr>
          <a:lstStyle/>
          <a:p>
            <a:r>
              <a:rPr lang="en-US" dirty="0">
                <a:solidFill>
                  <a:schemeClr val="tx1"/>
                </a:solidFill>
                <a:latin typeface="Tahoma" panose="020B0604030504040204" pitchFamily="34" charset="0"/>
                <a:ea typeface="Calibri" panose="020F0502020204030204" pitchFamily="34" charset="0"/>
                <a:cs typeface="Times New Roman" panose="02020603050405020304" pitchFamily="18" charset="0"/>
              </a:rPr>
              <a:t>Appointed by the TTAC</a:t>
            </a:r>
          </a:p>
          <a:p>
            <a:r>
              <a:rPr lang="en-US" dirty="0">
                <a:solidFill>
                  <a:schemeClr val="tx1"/>
                </a:solidFill>
                <a:latin typeface="Tahoma" panose="020B0604030504040204" pitchFamily="34" charset="0"/>
                <a:ea typeface="Calibri" panose="020F0502020204030204" pitchFamily="34" charset="0"/>
                <a:cs typeface="Times New Roman" panose="02020603050405020304" pitchFamily="18" charset="0"/>
              </a:rPr>
              <a:t>Members recommended by their CAOs</a:t>
            </a:r>
          </a:p>
          <a:p>
            <a:pPr lvl="1"/>
            <a:r>
              <a:rPr lang="en-US" sz="2400" dirty="0">
                <a:solidFill>
                  <a:schemeClr val="tx1"/>
                </a:solidFill>
                <a:latin typeface="Tahoma" panose="020B0604030504040204" pitchFamily="34" charset="0"/>
                <a:ea typeface="Calibri" panose="020F0502020204030204" pitchFamily="34" charset="0"/>
                <a:cs typeface="Times New Roman" panose="02020603050405020304" pitchFamily="18" charset="0"/>
              </a:rPr>
              <a:t>Made up of an equal number of faculty representing the specific discipline</a:t>
            </a:r>
          </a:p>
          <a:p>
            <a:pPr lvl="1"/>
            <a:r>
              <a:rPr lang="en-US" sz="2400" dirty="0">
                <a:solidFill>
                  <a:schemeClr val="tx1"/>
                </a:solidFill>
                <a:latin typeface="Tahoma" panose="020B0604030504040204" pitchFamily="34" charset="0"/>
                <a:ea typeface="Calibri" panose="020F0502020204030204" pitchFamily="34" charset="0"/>
                <a:cs typeface="Times New Roman" panose="02020603050405020304" pitchFamily="18" charset="0"/>
              </a:rPr>
              <a:t>Size depends on interest of the discipline</a:t>
            </a:r>
          </a:p>
          <a:p>
            <a:r>
              <a:rPr lang="en-US" dirty="0">
                <a:solidFill>
                  <a:schemeClr val="tx1"/>
                </a:solidFill>
                <a:latin typeface="Tahoma" panose="020B0604030504040204" pitchFamily="34" charset="0"/>
                <a:ea typeface="Calibri" panose="020F0502020204030204" pitchFamily="34" charset="0"/>
                <a:cs typeface="Times New Roman" panose="02020603050405020304" pitchFamily="18" charset="0"/>
              </a:rPr>
              <a:t>Membership runs on a staggered three year term plus two representatives from the TTAC, one from the 2-year and one from 4-year</a:t>
            </a:r>
          </a:p>
          <a:p>
            <a:r>
              <a:rPr lang="en-US" dirty="0">
                <a:solidFill>
                  <a:schemeClr val="tx1"/>
                </a:solidFill>
                <a:latin typeface="Tahoma" panose="020B0604030504040204" pitchFamily="34" charset="0"/>
                <a:ea typeface="Calibri" panose="020F0502020204030204" pitchFamily="34" charset="0"/>
                <a:cs typeface="Times New Roman" panose="02020603050405020304" pitchFamily="18" charset="0"/>
              </a:rPr>
              <a:t>Led by co-chairs, one for Community College and one from the 4-year, elected from the subcommittee membership</a:t>
            </a:r>
          </a:p>
          <a:p>
            <a:r>
              <a:rPr lang="en-US" dirty="0">
                <a:solidFill>
                  <a:schemeClr val="tx1"/>
                </a:solidFill>
                <a:latin typeface="Tahoma" panose="020B0604030504040204" pitchFamily="34" charset="0"/>
                <a:ea typeface="Calibri" panose="020F0502020204030204" pitchFamily="34" charset="0"/>
                <a:cs typeface="Times New Roman" panose="02020603050405020304" pitchFamily="18" charset="0"/>
              </a:rPr>
              <a:t>Make recommendation to the TTAC on their Discipline Foundation Curriculum (DFC)</a:t>
            </a:r>
          </a:p>
        </p:txBody>
      </p:sp>
    </p:spTree>
    <p:extLst>
      <p:ext uri="{BB962C8B-B14F-4D97-AF65-F5344CB8AC3E}">
        <p14:creationId xmlns:p14="http://schemas.microsoft.com/office/powerpoint/2010/main" val="3191171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id="{A79B8E82-3B3A-476C-B75C-141976263DD0}"/>
              </a:ext>
            </a:extLst>
          </p:cNvPr>
          <p:cNvSpPr/>
          <p:nvPr/>
        </p:nvSpPr>
        <p:spPr>
          <a:xfrm>
            <a:off x="0" y="0"/>
            <a:ext cx="12164695" cy="1414780"/>
          </a:xfrm>
          <a:custGeom>
            <a:avLst/>
            <a:gdLst/>
            <a:ahLst/>
            <a:cxnLst/>
            <a:rect l="l" t="t" r="r" b="b"/>
            <a:pathLst>
              <a:path w="12164695" h="1414780">
                <a:moveTo>
                  <a:pt x="12164568" y="0"/>
                </a:moveTo>
                <a:lnTo>
                  <a:pt x="0" y="0"/>
                </a:lnTo>
                <a:lnTo>
                  <a:pt x="0" y="1414272"/>
                </a:lnTo>
                <a:lnTo>
                  <a:pt x="12164568" y="1414272"/>
                </a:lnTo>
                <a:lnTo>
                  <a:pt x="12164568" y="0"/>
                </a:lnTo>
                <a:close/>
              </a:path>
            </a:pathLst>
          </a:custGeom>
          <a:solidFill>
            <a:srgbClr val="003D51"/>
          </a:solidFill>
        </p:spPr>
        <p:txBody>
          <a:bodyPr wrap="square" lIns="0" tIns="0" rIns="0" bIns="0" rtlCol="0"/>
          <a:lstStyle/>
          <a:p>
            <a:endParaRPr/>
          </a:p>
        </p:txBody>
      </p:sp>
      <p:sp>
        <p:nvSpPr>
          <p:cNvPr id="2" name="object 2"/>
          <p:cNvSpPr txBox="1">
            <a:spLocks noGrp="1"/>
          </p:cNvSpPr>
          <p:nvPr>
            <p:ph type="title"/>
          </p:nvPr>
        </p:nvSpPr>
        <p:spPr>
          <a:xfrm>
            <a:off x="2547366" y="336558"/>
            <a:ext cx="7883896" cy="690574"/>
          </a:xfrm>
          <a:prstGeom prst="rect">
            <a:avLst/>
          </a:prstGeom>
        </p:spPr>
        <p:txBody>
          <a:bodyPr vert="horz" wrap="square" lIns="0" tIns="13335" rIns="0" bIns="0" rtlCol="0">
            <a:spAutoFit/>
          </a:bodyPr>
          <a:lstStyle/>
          <a:p>
            <a:pPr marL="12700">
              <a:lnSpc>
                <a:spcPct val="100000"/>
              </a:lnSpc>
              <a:spcBef>
                <a:spcPts val="105"/>
              </a:spcBef>
            </a:pPr>
            <a:r>
              <a:rPr sz="4400" b="1" spc="-45" dirty="0">
                <a:solidFill>
                  <a:schemeClr val="bg1"/>
                </a:solidFill>
                <a:latin typeface="Tahoma" panose="020B0604030504040204" pitchFamily="34" charset="0"/>
                <a:ea typeface="Tahoma" panose="020B0604030504040204" pitchFamily="34" charset="0"/>
                <a:cs typeface="Tahoma" panose="020B0604030504040204" pitchFamily="34" charset="0"/>
              </a:rPr>
              <a:t>Texas</a:t>
            </a:r>
            <a:r>
              <a:rPr sz="4400" b="1" spc="-21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4400" b="1" dirty="0">
                <a:solidFill>
                  <a:schemeClr val="bg1"/>
                </a:solidFill>
                <a:latin typeface="Tahoma" panose="020B0604030504040204" pitchFamily="34" charset="0"/>
                <a:ea typeface="Tahoma" panose="020B0604030504040204" pitchFamily="34" charset="0"/>
                <a:cs typeface="Tahoma" panose="020B0604030504040204" pitchFamily="34" charset="0"/>
              </a:rPr>
              <a:t>Transfer</a:t>
            </a:r>
            <a:r>
              <a:rPr sz="4400" b="1" spc="-4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4400" b="1" spc="-40" dirty="0">
                <a:solidFill>
                  <a:schemeClr val="bg1"/>
                </a:solidFill>
                <a:latin typeface="Tahoma" panose="020B0604030504040204" pitchFamily="34" charset="0"/>
                <a:ea typeface="Tahoma" panose="020B0604030504040204" pitchFamily="34" charset="0"/>
                <a:cs typeface="Tahoma" panose="020B0604030504040204" pitchFamily="34" charset="0"/>
              </a:rPr>
              <a:t>Framework</a:t>
            </a:r>
            <a:endParaRPr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p:nvPr/>
        </p:nvSpPr>
        <p:spPr>
          <a:xfrm>
            <a:off x="671023" y="1591514"/>
            <a:ext cx="10896581" cy="636270"/>
          </a:xfrm>
          <a:prstGeom prst="rect">
            <a:avLst/>
          </a:prstGeom>
        </p:spPr>
        <p:txBody>
          <a:bodyPr vert="horz" wrap="square" lIns="0" tIns="13335" rIns="0" bIns="0" rtlCol="0">
            <a:spAutoFit/>
          </a:bodyPr>
          <a:lstStyle/>
          <a:p>
            <a:pPr marL="1482725" marR="5080" indent="-1470660">
              <a:lnSpc>
                <a:spcPct val="100000"/>
              </a:lnSpc>
              <a:spcBef>
                <a:spcPts val="105"/>
              </a:spcBef>
            </a:pPr>
            <a:r>
              <a:rPr sz="2000" b="1" spc="155" dirty="0">
                <a:solidFill>
                  <a:srgbClr val="781F1C"/>
                </a:solidFill>
                <a:latin typeface="Calibri"/>
                <a:cs typeface="Calibri"/>
              </a:rPr>
              <a:t>The</a:t>
            </a:r>
            <a:r>
              <a:rPr sz="2000" b="1" spc="5" dirty="0">
                <a:solidFill>
                  <a:srgbClr val="781F1C"/>
                </a:solidFill>
                <a:latin typeface="Calibri"/>
                <a:cs typeface="Calibri"/>
              </a:rPr>
              <a:t> </a:t>
            </a:r>
            <a:r>
              <a:rPr sz="2000" b="1" spc="130" dirty="0">
                <a:solidFill>
                  <a:srgbClr val="781F1C"/>
                </a:solidFill>
                <a:latin typeface="Calibri"/>
                <a:cs typeface="Calibri"/>
              </a:rPr>
              <a:t>Texas</a:t>
            </a:r>
            <a:r>
              <a:rPr sz="2000" b="1" spc="-10" dirty="0">
                <a:solidFill>
                  <a:srgbClr val="781F1C"/>
                </a:solidFill>
                <a:latin typeface="Calibri"/>
                <a:cs typeface="Calibri"/>
              </a:rPr>
              <a:t> </a:t>
            </a:r>
            <a:r>
              <a:rPr sz="2000" b="1" spc="100" dirty="0">
                <a:solidFill>
                  <a:srgbClr val="781F1C"/>
                </a:solidFill>
                <a:latin typeface="Calibri"/>
                <a:cs typeface="Calibri"/>
              </a:rPr>
              <a:t>Transfer</a:t>
            </a:r>
            <a:r>
              <a:rPr sz="2000" b="1" spc="35" dirty="0">
                <a:solidFill>
                  <a:srgbClr val="781F1C"/>
                </a:solidFill>
                <a:latin typeface="Calibri"/>
                <a:cs typeface="Calibri"/>
              </a:rPr>
              <a:t> </a:t>
            </a:r>
            <a:r>
              <a:rPr sz="2000" b="1" spc="160" dirty="0">
                <a:solidFill>
                  <a:srgbClr val="781F1C"/>
                </a:solidFill>
                <a:latin typeface="Calibri"/>
                <a:cs typeface="Calibri"/>
              </a:rPr>
              <a:t>Framework</a:t>
            </a:r>
            <a:r>
              <a:rPr sz="2000" b="1" spc="25" dirty="0">
                <a:solidFill>
                  <a:srgbClr val="781F1C"/>
                </a:solidFill>
                <a:latin typeface="Calibri"/>
                <a:cs typeface="Calibri"/>
              </a:rPr>
              <a:t> </a:t>
            </a:r>
            <a:r>
              <a:rPr sz="2000" b="1" spc="135" dirty="0">
                <a:solidFill>
                  <a:srgbClr val="781F1C"/>
                </a:solidFill>
                <a:latin typeface="Calibri"/>
                <a:cs typeface="Calibri"/>
              </a:rPr>
              <a:t>consists</a:t>
            </a:r>
            <a:r>
              <a:rPr sz="2000" b="1" spc="50" dirty="0">
                <a:solidFill>
                  <a:srgbClr val="781F1C"/>
                </a:solidFill>
                <a:latin typeface="Calibri"/>
                <a:cs typeface="Calibri"/>
              </a:rPr>
              <a:t> </a:t>
            </a:r>
            <a:r>
              <a:rPr sz="2000" b="1" spc="135" dirty="0">
                <a:solidFill>
                  <a:srgbClr val="781F1C"/>
                </a:solidFill>
                <a:latin typeface="Calibri"/>
                <a:cs typeface="Calibri"/>
              </a:rPr>
              <a:t>of</a:t>
            </a:r>
            <a:r>
              <a:rPr sz="2000" b="1" spc="105" dirty="0">
                <a:solidFill>
                  <a:srgbClr val="781F1C"/>
                </a:solidFill>
                <a:latin typeface="Calibri"/>
                <a:cs typeface="Calibri"/>
              </a:rPr>
              <a:t> </a:t>
            </a:r>
            <a:r>
              <a:rPr sz="2000" b="1" spc="125" dirty="0">
                <a:solidFill>
                  <a:srgbClr val="781F1C"/>
                </a:solidFill>
                <a:latin typeface="Calibri"/>
                <a:cs typeface="Calibri"/>
              </a:rPr>
              <a:t>the</a:t>
            </a:r>
            <a:r>
              <a:rPr sz="2000" b="1" spc="55" dirty="0">
                <a:solidFill>
                  <a:srgbClr val="781F1C"/>
                </a:solidFill>
                <a:latin typeface="Calibri"/>
                <a:cs typeface="Calibri"/>
              </a:rPr>
              <a:t> </a:t>
            </a:r>
            <a:r>
              <a:rPr sz="2000" b="1" spc="270" dirty="0">
                <a:solidFill>
                  <a:srgbClr val="781F1C"/>
                </a:solidFill>
                <a:latin typeface="Calibri"/>
                <a:cs typeface="Calibri"/>
              </a:rPr>
              <a:t>60</a:t>
            </a:r>
            <a:r>
              <a:rPr sz="2000" b="1" spc="35" dirty="0">
                <a:solidFill>
                  <a:srgbClr val="781F1C"/>
                </a:solidFill>
                <a:latin typeface="Calibri"/>
                <a:cs typeface="Calibri"/>
              </a:rPr>
              <a:t> </a:t>
            </a:r>
            <a:r>
              <a:rPr sz="2000" b="1" spc="270" dirty="0">
                <a:solidFill>
                  <a:srgbClr val="781F1C"/>
                </a:solidFill>
                <a:latin typeface="Calibri"/>
                <a:cs typeface="Calibri"/>
              </a:rPr>
              <a:t>SCH</a:t>
            </a:r>
            <a:r>
              <a:rPr sz="2000" b="1" spc="45" dirty="0">
                <a:solidFill>
                  <a:srgbClr val="781F1C"/>
                </a:solidFill>
                <a:latin typeface="Calibri"/>
                <a:cs typeface="Calibri"/>
              </a:rPr>
              <a:t> </a:t>
            </a:r>
            <a:r>
              <a:rPr sz="2000" b="1" spc="135" dirty="0">
                <a:solidFill>
                  <a:srgbClr val="781F1C"/>
                </a:solidFill>
                <a:latin typeface="Calibri"/>
                <a:cs typeface="Calibri"/>
              </a:rPr>
              <a:t>of</a:t>
            </a:r>
            <a:r>
              <a:rPr sz="2000" b="1" spc="105" dirty="0">
                <a:solidFill>
                  <a:srgbClr val="781F1C"/>
                </a:solidFill>
                <a:latin typeface="Calibri"/>
                <a:cs typeface="Calibri"/>
              </a:rPr>
              <a:t> </a:t>
            </a:r>
            <a:r>
              <a:rPr sz="2000" b="1" spc="130" dirty="0">
                <a:solidFill>
                  <a:srgbClr val="781F1C"/>
                </a:solidFill>
                <a:latin typeface="Calibri"/>
                <a:cs typeface="Calibri"/>
              </a:rPr>
              <a:t>lower-</a:t>
            </a:r>
            <a:r>
              <a:rPr sz="2000" b="1" spc="145" dirty="0">
                <a:solidFill>
                  <a:srgbClr val="781F1C"/>
                </a:solidFill>
                <a:latin typeface="Calibri"/>
                <a:cs typeface="Calibri"/>
              </a:rPr>
              <a:t>division</a:t>
            </a:r>
            <a:r>
              <a:rPr sz="2000" b="1" spc="25" dirty="0">
                <a:solidFill>
                  <a:srgbClr val="781F1C"/>
                </a:solidFill>
                <a:latin typeface="Calibri"/>
                <a:cs typeface="Calibri"/>
              </a:rPr>
              <a:t> </a:t>
            </a:r>
            <a:r>
              <a:rPr sz="2000" b="1" spc="145" dirty="0">
                <a:solidFill>
                  <a:srgbClr val="781F1C"/>
                </a:solidFill>
                <a:latin typeface="Calibri"/>
                <a:cs typeface="Calibri"/>
              </a:rPr>
              <a:t>courses</a:t>
            </a:r>
            <a:r>
              <a:rPr sz="2000" b="1" spc="25" dirty="0">
                <a:solidFill>
                  <a:srgbClr val="781F1C"/>
                </a:solidFill>
                <a:latin typeface="Calibri"/>
                <a:cs typeface="Calibri"/>
              </a:rPr>
              <a:t> </a:t>
            </a:r>
            <a:r>
              <a:rPr sz="2000" b="1" spc="90" dirty="0">
                <a:solidFill>
                  <a:srgbClr val="781F1C"/>
                </a:solidFill>
                <a:latin typeface="Calibri"/>
                <a:cs typeface="Calibri"/>
              </a:rPr>
              <a:t>that</a:t>
            </a:r>
            <a:r>
              <a:rPr sz="2000" b="1" spc="75" dirty="0">
                <a:solidFill>
                  <a:srgbClr val="781F1C"/>
                </a:solidFill>
                <a:latin typeface="Calibri"/>
                <a:cs typeface="Calibri"/>
              </a:rPr>
              <a:t> </a:t>
            </a:r>
            <a:r>
              <a:rPr sz="2000" b="1" spc="135" dirty="0" smtClean="0">
                <a:solidFill>
                  <a:srgbClr val="781F1C"/>
                </a:solidFill>
                <a:latin typeface="Calibri"/>
                <a:cs typeface="Calibri"/>
              </a:rPr>
              <a:t>a</a:t>
            </a:r>
            <a:r>
              <a:rPr lang="en-US" sz="2000" b="1" spc="55" dirty="0">
                <a:solidFill>
                  <a:srgbClr val="781F1C"/>
                </a:solidFill>
                <a:latin typeface="Calibri"/>
                <a:cs typeface="Calibri"/>
              </a:rPr>
              <a:t> </a:t>
            </a:r>
            <a:r>
              <a:rPr sz="2000" b="1" spc="120" dirty="0" smtClean="0">
                <a:solidFill>
                  <a:srgbClr val="781F1C"/>
                </a:solidFill>
                <a:latin typeface="Calibri"/>
                <a:cs typeface="Calibri"/>
              </a:rPr>
              <a:t>student </a:t>
            </a:r>
            <a:r>
              <a:rPr sz="2000" b="1" spc="160" dirty="0">
                <a:solidFill>
                  <a:srgbClr val="781F1C"/>
                </a:solidFill>
                <a:latin typeface="Calibri"/>
                <a:cs typeface="Calibri"/>
              </a:rPr>
              <a:t>completes</a:t>
            </a:r>
            <a:r>
              <a:rPr sz="2000" b="1" spc="25" dirty="0">
                <a:solidFill>
                  <a:srgbClr val="781F1C"/>
                </a:solidFill>
                <a:latin typeface="Calibri"/>
                <a:cs typeface="Calibri"/>
              </a:rPr>
              <a:t> </a:t>
            </a:r>
            <a:r>
              <a:rPr sz="2000" b="1" spc="110" dirty="0">
                <a:solidFill>
                  <a:srgbClr val="781F1C"/>
                </a:solidFill>
                <a:latin typeface="Calibri"/>
                <a:cs typeface="Calibri"/>
              </a:rPr>
              <a:t>to</a:t>
            </a:r>
            <a:r>
              <a:rPr sz="2000" b="1" spc="65" dirty="0">
                <a:solidFill>
                  <a:srgbClr val="781F1C"/>
                </a:solidFill>
                <a:latin typeface="Calibri"/>
                <a:cs typeface="Calibri"/>
              </a:rPr>
              <a:t> </a:t>
            </a:r>
            <a:r>
              <a:rPr sz="2000" b="1" spc="135" dirty="0">
                <a:solidFill>
                  <a:srgbClr val="781F1C"/>
                </a:solidFill>
                <a:latin typeface="Calibri"/>
                <a:cs typeface="Calibri"/>
              </a:rPr>
              <a:t>earn</a:t>
            </a:r>
            <a:r>
              <a:rPr sz="2000" b="1" spc="35" dirty="0">
                <a:solidFill>
                  <a:srgbClr val="781F1C"/>
                </a:solidFill>
                <a:latin typeface="Calibri"/>
                <a:cs typeface="Calibri"/>
              </a:rPr>
              <a:t> </a:t>
            </a:r>
            <a:r>
              <a:rPr sz="2000" b="1" spc="145" dirty="0">
                <a:solidFill>
                  <a:srgbClr val="781F1C"/>
                </a:solidFill>
                <a:latin typeface="Calibri"/>
                <a:cs typeface="Calibri"/>
              </a:rPr>
              <a:t>an</a:t>
            </a:r>
            <a:r>
              <a:rPr sz="2000" b="1" spc="60" dirty="0">
                <a:solidFill>
                  <a:srgbClr val="781F1C"/>
                </a:solidFill>
                <a:latin typeface="Calibri"/>
                <a:cs typeface="Calibri"/>
              </a:rPr>
              <a:t> </a:t>
            </a:r>
            <a:r>
              <a:rPr sz="2000" b="1" spc="135" dirty="0">
                <a:solidFill>
                  <a:srgbClr val="781F1C"/>
                </a:solidFill>
                <a:latin typeface="Calibri"/>
                <a:cs typeface="Calibri"/>
              </a:rPr>
              <a:t>associate</a:t>
            </a:r>
            <a:r>
              <a:rPr sz="2000" b="1" spc="30" dirty="0">
                <a:solidFill>
                  <a:srgbClr val="781F1C"/>
                </a:solidFill>
                <a:latin typeface="Calibri"/>
                <a:cs typeface="Calibri"/>
              </a:rPr>
              <a:t> </a:t>
            </a:r>
            <a:r>
              <a:rPr sz="2000" b="1" spc="195" dirty="0">
                <a:solidFill>
                  <a:srgbClr val="781F1C"/>
                </a:solidFill>
                <a:latin typeface="Calibri"/>
                <a:cs typeface="Calibri"/>
              </a:rPr>
              <a:t>degree</a:t>
            </a:r>
            <a:r>
              <a:rPr sz="2000" b="1" spc="5" dirty="0">
                <a:solidFill>
                  <a:srgbClr val="781F1C"/>
                </a:solidFill>
                <a:latin typeface="Calibri"/>
                <a:cs typeface="Calibri"/>
              </a:rPr>
              <a:t> </a:t>
            </a:r>
            <a:r>
              <a:rPr sz="2000" b="1" spc="90" dirty="0">
                <a:solidFill>
                  <a:srgbClr val="781F1C"/>
                </a:solidFill>
                <a:latin typeface="Calibri"/>
                <a:cs typeface="Calibri"/>
              </a:rPr>
              <a:t>that</a:t>
            </a:r>
            <a:r>
              <a:rPr sz="2000" b="1" spc="70" dirty="0">
                <a:solidFill>
                  <a:srgbClr val="781F1C"/>
                </a:solidFill>
                <a:latin typeface="Calibri"/>
                <a:cs typeface="Calibri"/>
              </a:rPr>
              <a:t> </a:t>
            </a:r>
            <a:r>
              <a:rPr sz="2000" b="1" spc="165" dirty="0">
                <a:solidFill>
                  <a:srgbClr val="781F1C"/>
                </a:solidFill>
                <a:latin typeface="Calibri"/>
                <a:cs typeface="Calibri"/>
              </a:rPr>
              <a:t>could</a:t>
            </a:r>
            <a:r>
              <a:rPr sz="2000" b="1" spc="40" dirty="0">
                <a:solidFill>
                  <a:srgbClr val="781F1C"/>
                </a:solidFill>
                <a:latin typeface="Calibri"/>
                <a:cs typeface="Calibri"/>
              </a:rPr>
              <a:t> </a:t>
            </a:r>
            <a:r>
              <a:rPr sz="2000" b="1" spc="210" dirty="0">
                <a:solidFill>
                  <a:srgbClr val="781F1C"/>
                </a:solidFill>
                <a:latin typeface="Calibri"/>
                <a:cs typeface="Calibri"/>
              </a:rPr>
              <a:t>be</a:t>
            </a:r>
            <a:r>
              <a:rPr sz="2000" b="1" spc="40" dirty="0">
                <a:solidFill>
                  <a:srgbClr val="781F1C"/>
                </a:solidFill>
                <a:latin typeface="Calibri"/>
                <a:cs typeface="Calibri"/>
              </a:rPr>
              <a:t> </a:t>
            </a:r>
            <a:r>
              <a:rPr sz="2000" b="1" spc="175" dirty="0">
                <a:solidFill>
                  <a:srgbClr val="781F1C"/>
                </a:solidFill>
                <a:latin typeface="Calibri"/>
                <a:cs typeface="Calibri"/>
              </a:rPr>
              <a:t>used</a:t>
            </a:r>
            <a:r>
              <a:rPr sz="2000" b="1" spc="35" dirty="0">
                <a:solidFill>
                  <a:srgbClr val="781F1C"/>
                </a:solidFill>
                <a:latin typeface="Calibri"/>
                <a:cs typeface="Calibri"/>
              </a:rPr>
              <a:t> </a:t>
            </a:r>
            <a:r>
              <a:rPr sz="2000" b="1" spc="110" dirty="0">
                <a:solidFill>
                  <a:srgbClr val="781F1C"/>
                </a:solidFill>
                <a:latin typeface="Calibri"/>
                <a:cs typeface="Calibri"/>
              </a:rPr>
              <a:t>to</a:t>
            </a:r>
            <a:r>
              <a:rPr sz="2000" b="1" spc="65" dirty="0">
                <a:solidFill>
                  <a:srgbClr val="781F1C"/>
                </a:solidFill>
                <a:latin typeface="Calibri"/>
                <a:cs typeface="Calibri"/>
              </a:rPr>
              <a:t> </a:t>
            </a:r>
            <a:r>
              <a:rPr sz="2000" b="1" spc="80" dirty="0">
                <a:solidFill>
                  <a:srgbClr val="781F1C"/>
                </a:solidFill>
                <a:latin typeface="Calibri"/>
                <a:cs typeface="Calibri"/>
              </a:rPr>
              <a:t>transfer.</a:t>
            </a:r>
            <a:endParaRPr sz="2000" dirty="0">
              <a:latin typeface="Calibri"/>
              <a:cs typeface="Calibri"/>
            </a:endParaRPr>
          </a:p>
        </p:txBody>
      </p:sp>
      <p:sp>
        <p:nvSpPr>
          <p:cNvPr id="5" name="object 5"/>
          <p:cNvSpPr/>
          <p:nvPr/>
        </p:nvSpPr>
        <p:spPr>
          <a:xfrm>
            <a:off x="1717548" y="2727960"/>
            <a:ext cx="2585085" cy="2529840"/>
          </a:xfrm>
          <a:custGeom>
            <a:avLst/>
            <a:gdLst/>
            <a:ahLst/>
            <a:cxnLst/>
            <a:rect l="l" t="t" r="r" b="b"/>
            <a:pathLst>
              <a:path w="2585085" h="2529840">
                <a:moveTo>
                  <a:pt x="1292352" y="0"/>
                </a:moveTo>
                <a:lnTo>
                  <a:pt x="1243902" y="872"/>
                </a:lnTo>
                <a:lnTo>
                  <a:pt x="1195903" y="3469"/>
                </a:lnTo>
                <a:lnTo>
                  <a:pt x="1148384" y="7760"/>
                </a:lnTo>
                <a:lnTo>
                  <a:pt x="1101379" y="13714"/>
                </a:lnTo>
                <a:lnTo>
                  <a:pt x="1054917" y="21302"/>
                </a:lnTo>
                <a:lnTo>
                  <a:pt x="1009030" y="30491"/>
                </a:lnTo>
                <a:lnTo>
                  <a:pt x="963749" y="41252"/>
                </a:lnTo>
                <a:lnTo>
                  <a:pt x="919105" y="53555"/>
                </a:lnTo>
                <a:lnTo>
                  <a:pt x="875131" y="67367"/>
                </a:lnTo>
                <a:lnTo>
                  <a:pt x="831856" y="82660"/>
                </a:lnTo>
                <a:lnTo>
                  <a:pt x="789312" y="99402"/>
                </a:lnTo>
                <a:lnTo>
                  <a:pt x="747531" y="117563"/>
                </a:lnTo>
                <a:lnTo>
                  <a:pt x="706544" y="137113"/>
                </a:lnTo>
                <a:lnTo>
                  <a:pt x="666381" y="158020"/>
                </a:lnTo>
                <a:lnTo>
                  <a:pt x="627074" y="180254"/>
                </a:lnTo>
                <a:lnTo>
                  <a:pt x="588655" y="203785"/>
                </a:lnTo>
                <a:lnTo>
                  <a:pt x="551154" y="228581"/>
                </a:lnTo>
                <a:lnTo>
                  <a:pt x="514604" y="254613"/>
                </a:lnTo>
                <a:lnTo>
                  <a:pt x="479034" y="281850"/>
                </a:lnTo>
                <a:lnTo>
                  <a:pt x="444476" y="310261"/>
                </a:lnTo>
                <a:lnTo>
                  <a:pt x="410962" y="339816"/>
                </a:lnTo>
                <a:lnTo>
                  <a:pt x="378523" y="370484"/>
                </a:lnTo>
                <a:lnTo>
                  <a:pt x="347190" y="402234"/>
                </a:lnTo>
                <a:lnTo>
                  <a:pt x="316994" y="435037"/>
                </a:lnTo>
                <a:lnTo>
                  <a:pt x="287966" y="468861"/>
                </a:lnTo>
                <a:lnTo>
                  <a:pt x="260138" y="503675"/>
                </a:lnTo>
                <a:lnTo>
                  <a:pt x="233542" y="539450"/>
                </a:lnTo>
                <a:lnTo>
                  <a:pt x="208207" y="576155"/>
                </a:lnTo>
                <a:lnTo>
                  <a:pt x="184166" y="613759"/>
                </a:lnTo>
                <a:lnTo>
                  <a:pt x="161449" y="652231"/>
                </a:lnTo>
                <a:lnTo>
                  <a:pt x="140089" y="691541"/>
                </a:lnTo>
                <a:lnTo>
                  <a:pt x="120115" y="731659"/>
                </a:lnTo>
                <a:lnTo>
                  <a:pt x="101560" y="772553"/>
                </a:lnTo>
                <a:lnTo>
                  <a:pt x="84454" y="814194"/>
                </a:lnTo>
                <a:lnTo>
                  <a:pt x="68830" y="856550"/>
                </a:lnTo>
                <a:lnTo>
                  <a:pt x="54717" y="899592"/>
                </a:lnTo>
                <a:lnTo>
                  <a:pt x="42148" y="943288"/>
                </a:lnTo>
                <a:lnTo>
                  <a:pt x="31153" y="987608"/>
                </a:lnTo>
                <a:lnTo>
                  <a:pt x="21764" y="1032521"/>
                </a:lnTo>
                <a:lnTo>
                  <a:pt x="14012" y="1077998"/>
                </a:lnTo>
                <a:lnTo>
                  <a:pt x="7928" y="1124006"/>
                </a:lnTo>
                <a:lnTo>
                  <a:pt x="3544" y="1170516"/>
                </a:lnTo>
                <a:lnTo>
                  <a:pt x="891" y="1217498"/>
                </a:lnTo>
                <a:lnTo>
                  <a:pt x="0" y="1264920"/>
                </a:lnTo>
                <a:lnTo>
                  <a:pt x="891" y="1312341"/>
                </a:lnTo>
                <a:lnTo>
                  <a:pt x="3544" y="1359323"/>
                </a:lnTo>
                <a:lnTo>
                  <a:pt x="7928" y="1405833"/>
                </a:lnTo>
                <a:lnTo>
                  <a:pt x="14012" y="1451841"/>
                </a:lnTo>
                <a:lnTo>
                  <a:pt x="21764" y="1497318"/>
                </a:lnTo>
                <a:lnTo>
                  <a:pt x="31153" y="1542231"/>
                </a:lnTo>
                <a:lnTo>
                  <a:pt x="42148" y="1586551"/>
                </a:lnTo>
                <a:lnTo>
                  <a:pt x="54717" y="1630247"/>
                </a:lnTo>
                <a:lnTo>
                  <a:pt x="68830" y="1673289"/>
                </a:lnTo>
                <a:lnTo>
                  <a:pt x="84454" y="1715645"/>
                </a:lnTo>
                <a:lnTo>
                  <a:pt x="101560" y="1757286"/>
                </a:lnTo>
                <a:lnTo>
                  <a:pt x="120115" y="1798180"/>
                </a:lnTo>
                <a:lnTo>
                  <a:pt x="140089" y="1838298"/>
                </a:lnTo>
                <a:lnTo>
                  <a:pt x="161449" y="1877608"/>
                </a:lnTo>
                <a:lnTo>
                  <a:pt x="184166" y="1916080"/>
                </a:lnTo>
                <a:lnTo>
                  <a:pt x="208207" y="1953684"/>
                </a:lnTo>
                <a:lnTo>
                  <a:pt x="233542" y="1990389"/>
                </a:lnTo>
                <a:lnTo>
                  <a:pt x="260138" y="2026164"/>
                </a:lnTo>
                <a:lnTo>
                  <a:pt x="287966" y="2060978"/>
                </a:lnTo>
                <a:lnTo>
                  <a:pt x="316994" y="2094802"/>
                </a:lnTo>
                <a:lnTo>
                  <a:pt x="347190" y="2127605"/>
                </a:lnTo>
                <a:lnTo>
                  <a:pt x="378523" y="2159355"/>
                </a:lnTo>
                <a:lnTo>
                  <a:pt x="410962" y="2190023"/>
                </a:lnTo>
                <a:lnTo>
                  <a:pt x="444476" y="2219578"/>
                </a:lnTo>
                <a:lnTo>
                  <a:pt x="479034" y="2247989"/>
                </a:lnTo>
                <a:lnTo>
                  <a:pt x="514604" y="2275226"/>
                </a:lnTo>
                <a:lnTo>
                  <a:pt x="551154" y="2301258"/>
                </a:lnTo>
                <a:lnTo>
                  <a:pt x="588655" y="2326054"/>
                </a:lnTo>
                <a:lnTo>
                  <a:pt x="627074" y="2349585"/>
                </a:lnTo>
                <a:lnTo>
                  <a:pt x="666381" y="2371819"/>
                </a:lnTo>
                <a:lnTo>
                  <a:pt x="706544" y="2392726"/>
                </a:lnTo>
                <a:lnTo>
                  <a:pt x="747531" y="2412276"/>
                </a:lnTo>
                <a:lnTo>
                  <a:pt x="789312" y="2430437"/>
                </a:lnTo>
                <a:lnTo>
                  <a:pt x="831856" y="2447179"/>
                </a:lnTo>
                <a:lnTo>
                  <a:pt x="875131" y="2462472"/>
                </a:lnTo>
                <a:lnTo>
                  <a:pt x="919105" y="2476284"/>
                </a:lnTo>
                <a:lnTo>
                  <a:pt x="963749" y="2488587"/>
                </a:lnTo>
                <a:lnTo>
                  <a:pt x="1009030" y="2499348"/>
                </a:lnTo>
                <a:lnTo>
                  <a:pt x="1054917" y="2508537"/>
                </a:lnTo>
                <a:lnTo>
                  <a:pt x="1101379" y="2516125"/>
                </a:lnTo>
                <a:lnTo>
                  <a:pt x="1148384" y="2522079"/>
                </a:lnTo>
                <a:lnTo>
                  <a:pt x="1195903" y="2526370"/>
                </a:lnTo>
                <a:lnTo>
                  <a:pt x="1243902" y="2528967"/>
                </a:lnTo>
                <a:lnTo>
                  <a:pt x="1292352" y="2529840"/>
                </a:lnTo>
                <a:lnTo>
                  <a:pt x="1340801" y="2528967"/>
                </a:lnTo>
                <a:lnTo>
                  <a:pt x="1388800" y="2526370"/>
                </a:lnTo>
                <a:lnTo>
                  <a:pt x="1436319" y="2522079"/>
                </a:lnTo>
                <a:lnTo>
                  <a:pt x="1483324" y="2516125"/>
                </a:lnTo>
                <a:lnTo>
                  <a:pt x="1529786" y="2508537"/>
                </a:lnTo>
                <a:lnTo>
                  <a:pt x="1575673" y="2499348"/>
                </a:lnTo>
                <a:lnTo>
                  <a:pt x="1620954" y="2488587"/>
                </a:lnTo>
                <a:lnTo>
                  <a:pt x="1665598" y="2476284"/>
                </a:lnTo>
                <a:lnTo>
                  <a:pt x="1709572" y="2462472"/>
                </a:lnTo>
                <a:lnTo>
                  <a:pt x="1752847" y="2447179"/>
                </a:lnTo>
                <a:lnTo>
                  <a:pt x="1795391" y="2430437"/>
                </a:lnTo>
                <a:lnTo>
                  <a:pt x="1837172" y="2412276"/>
                </a:lnTo>
                <a:lnTo>
                  <a:pt x="1878159" y="2392726"/>
                </a:lnTo>
                <a:lnTo>
                  <a:pt x="1918322" y="2371819"/>
                </a:lnTo>
                <a:lnTo>
                  <a:pt x="1957629" y="2349585"/>
                </a:lnTo>
                <a:lnTo>
                  <a:pt x="1996048" y="2326054"/>
                </a:lnTo>
                <a:lnTo>
                  <a:pt x="2033549" y="2301258"/>
                </a:lnTo>
                <a:lnTo>
                  <a:pt x="2070099" y="2275226"/>
                </a:lnTo>
                <a:lnTo>
                  <a:pt x="2105669" y="2247989"/>
                </a:lnTo>
                <a:lnTo>
                  <a:pt x="2140227" y="2219578"/>
                </a:lnTo>
                <a:lnTo>
                  <a:pt x="2173741" y="2190023"/>
                </a:lnTo>
                <a:lnTo>
                  <a:pt x="2206180" y="2159355"/>
                </a:lnTo>
                <a:lnTo>
                  <a:pt x="2237513" y="2127605"/>
                </a:lnTo>
                <a:lnTo>
                  <a:pt x="2267709" y="2094802"/>
                </a:lnTo>
                <a:lnTo>
                  <a:pt x="2296737" y="2060978"/>
                </a:lnTo>
                <a:lnTo>
                  <a:pt x="2324565" y="2026164"/>
                </a:lnTo>
                <a:lnTo>
                  <a:pt x="2351161" y="1990389"/>
                </a:lnTo>
                <a:lnTo>
                  <a:pt x="2376496" y="1953684"/>
                </a:lnTo>
                <a:lnTo>
                  <a:pt x="2400537" y="1916080"/>
                </a:lnTo>
                <a:lnTo>
                  <a:pt x="2423254" y="1877608"/>
                </a:lnTo>
                <a:lnTo>
                  <a:pt x="2444614" y="1838298"/>
                </a:lnTo>
                <a:lnTo>
                  <a:pt x="2464588" y="1798180"/>
                </a:lnTo>
                <a:lnTo>
                  <a:pt x="2483143" y="1757286"/>
                </a:lnTo>
                <a:lnTo>
                  <a:pt x="2500249" y="1715645"/>
                </a:lnTo>
                <a:lnTo>
                  <a:pt x="2515873" y="1673289"/>
                </a:lnTo>
                <a:lnTo>
                  <a:pt x="2529986" y="1630247"/>
                </a:lnTo>
                <a:lnTo>
                  <a:pt x="2542555" y="1586551"/>
                </a:lnTo>
                <a:lnTo>
                  <a:pt x="2553550" y="1542231"/>
                </a:lnTo>
                <a:lnTo>
                  <a:pt x="2562939" y="1497318"/>
                </a:lnTo>
                <a:lnTo>
                  <a:pt x="2570691" y="1451841"/>
                </a:lnTo>
                <a:lnTo>
                  <a:pt x="2576775" y="1405833"/>
                </a:lnTo>
                <a:lnTo>
                  <a:pt x="2581159" y="1359323"/>
                </a:lnTo>
                <a:lnTo>
                  <a:pt x="2583812" y="1312341"/>
                </a:lnTo>
                <a:lnTo>
                  <a:pt x="2584704" y="1264920"/>
                </a:lnTo>
                <a:lnTo>
                  <a:pt x="2583812" y="1217498"/>
                </a:lnTo>
                <a:lnTo>
                  <a:pt x="2581159" y="1170516"/>
                </a:lnTo>
                <a:lnTo>
                  <a:pt x="2576775" y="1124006"/>
                </a:lnTo>
                <a:lnTo>
                  <a:pt x="2570691" y="1077998"/>
                </a:lnTo>
                <a:lnTo>
                  <a:pt x="2562939" y="1032521"/>
                </a:lnTo>
                <a:lnTo>
                  <a:pt x="2553550" y="987608"/>
                </a:lnTo>
                <a:lnTo>
                  <a:pt x="2542555" y="943288"/>
                </a:lnTo>
                <a:lnTo>
                  <a:pt x="2529986" y="899592"/>
                </a:lnTo>
                <a:lnTo>
                  <a:pt x="2515873" y="856550"/>
                </a:lnTo>
                <a:lnTo>
                  <a:pt x="2500249" y="814194"/>
                </a:lnTo>
                <a:lnTo>
                  <a:pt x="2483143" y="772553"/>
                </a:lnTo>
                <a:lnTo>
                  <a:pt x="2464588" y="731659"/>
                </a:lnTo>
                <a:lnTo>
                  <a:pt x="2444614" y="691541"/>
                </a:lnTo>
                <a:lnTo>
                  <a:pt x="2423254" y="652231"/>
                </a:lnTo>
                <a:lnTo>
                  <a:pt x="2400537" y="613759"/>
                </a:lnTo>
                <a:lnTo>
                  <a:pt x="2376496" y="576155"/>
                </a:lnTo>
                <a:lnTo>
                  <a:pt x="2351161" y="539450"/>
                </a:lnTo>
                <a:lnTo>
                  <a:pt x="2324565" y="503675"/>
                </a:lnTo>
                <a:lnTo>
                  <a:pt x="2296737" y="468861"/>
                </a:lnTo>
                <a:lnTo>
                  <a:pt x="2267709" y="435037"/>
                </a:lnTo>
                <a:lnTo>
                  <a:pt x="2237513" y="402234"/>
                </a:lnTo>
                <a:lnTo>
                  <a:pt x="2206180" y="370484"/>
                </a:lnTo>
                <a:lnTo>
                  <a:pt x="2173741" y="339816"/>
                </a:lnTo>
                <a:lnTo>
                  <a:pt x="2140227" y="310261"/>
                </a:lnTo>
                <a:lnTo>
                  <a:pt x="2105669" y="281850"/>
                </a:lnTo>
                <a:lnTo>
                  <a:pt x="2070099" y="254613"/>
                </a:lnTo>
                <a:lnTo>
                  <a:pt x="2033549" y="228581"/>
                </a:lnTo>
                <a:lnTo>
                  <a:pt x="1996048" y="203785"/>
                </a:lnTo>
                <a:lnTo>
                  <a:pt x="1957629" y="180254"/>
                </a:lnTo>
                <a:lnTo>
                  <a:pt x="1918322" y="158020"/>
                </a:lnTo>
                <a:lnTo>
                  <a:pt x="1878159" y="137113"/>
                </a:lnTo>
                <a:lnTo>
                  <a:pt x="1837172" y="117563"/>
                </a:lnTo>
                <a:lnTo>
                  <a:pt x="1795391" y="99402"/>
                </a:lnTo>
                <a:lnTo>
                  <a:pt x="1752847" y="82660"/>
                </a:lnTo>
                <a:lnTo>
                  <a:pt x="1709572" y="67367"/>
                </a:lnTo>
                <a:lnTo>
                  <a:pt x="1665598" y="53555"/>
                </a:lnTo>
                <a:lnTo>
                  <a:pt x="1620954" y="41252"/>
                </a:lnTo>
                <a:lnTo>
                  <a:pt x="1575673" y="30491"/>
                </a:lnTo>
                <a:lnTo>
                  <a:pt x="1529786" y="21302"/>
                </a:lnTo>
                <a:lnTo>
                  <a:pt x="1483324" y="13714"/>
                </a:lnTo>
                <a:lnTo>
                  <a:pt x="1436319" y="7760"/>
                </a:lnTo>
                <a:lnTo>
                  <a:pt x="1388800" y="3469"/>
                </a:lnTo>
                <a:lnTo>
                  <a:pt x="1340801" y="872"/>
                </a:lnTo>
                <a:lnTo>
                  <a:pt x="1292352" y="0"/>
                </a:lnTo>
                <a:close/>
              </a:path>
            </a:pathLst>
          </a:custGeom>
          <a:solidFill>
            <a:srgbClr val="F5B122"/>
          </a:solidFill>
        </p:spPr>
        <p:txBody>
          <a:bodyPr wrap="square" lIns="0" tIns="0" rIns="0" bIns="0" rtlCol="0"/>
          <a:lstStyle/>
          <a:p>
            <a:endParaRPr/>
          </a:p>
        </p:txBody>
      </p:sp>
      <p:sp>
        <p:nvSpPr>
          <p:cNvPr id="6" name="object 6"/>
          <p:cNvSpPr txBox="1"/>
          <p:nvPr/>
        </p:nvSpPr>
        <p:spPr>
          <a:xfrm>
            <a:off x="2213948" y="3341212"/>
            <a:ext cx="1593215" cy="1275080"/>
          </a:xfrm>
          <a:prstGeom prst="rect">
            <a:avLst/>
          </a:prstGeom>
        </p:spPr>
        <p:txBody>
          <a:bodyPr vert="horz" wrap="square" lIns="0" tIns="13335" rIns="0" bIns="0" rtlCol="0">
            <a:spAutoFit/>
          </a:bodyPr>
          <a:lstStyle/>
          <a:p>
            <a:pPr marL="12700" marR="5080" indent="-635" algn="ctr">
              <a:lnSpc>
                <a:spcPct val="100000"/>
              </a:lnSpc>
              <a:spcBef>
                <a:spcPts val="105"/>
              </a:spcBef>
            </a:pPr>
            <a:r>
              <a:rPr sz="2300" b="1" spc="150" dirty="0">
                <a:solidFill>
                  <a:srgbClr val="063C51"/>
                </a:solidFill>
                <a:latin typeface="Calibri"/>
                <a:cs typeface="Calibri"/>
              </a:rPr>
              <a:t>Texas</a:t>
            </a:r>
            <a:r>
              <a:rPr sz="2300" b="1" spc="40" dirty="0">
                <a:solidFill>
                  <a:srgbClr val="063C51"/>
                </a:solidFill>
                <a:latin typeface="Calibri"/>
                <a:cs typeface="Calibri"/>
              </a:rPr>
              <a:t> </a:t>
            </a:r>
            <a:r>
              <a:rPr sz="2300" b="1" spc="185" dirty="0">
                <a:solidFill>
                  <a:srgbClr val="063C51"/>
                </a:solidFill>
                <a:latin typeface="Calibri"/>
                <a:cs typeface="Calibri"/>
              </a:rPr>
              <a:t>Core </a:t>
            </a:r>
            <a:r>
              <a:rPr sz="2300" b="1" spc="160" dirty="0">
                <a:solidFill>
                  <a:srgbClr val="063C51"/>
                </a:solidFill>
                <a:latin typeface="Calibri"/>
                <a:cs typeface="Calibri"/>
              </a:rPr>
              <a:t>Curriculum</a:t>
            </a:r>
            <a:endParaRPr sz="2300">
              <a:latin typeface="Calibri"/>
              <a:cs typeface="Calibri"/>
            </a:endParaRPr>
          </a:p>
          <a:p>
            <a:pPr algn="ctr">
              <a:lnSpc>
                <a:spcPct val="100000"/>
              </a:lnSpc>
              <a:spcBef>
                <a:spcPts val="2155"/>
              </a:spcBef>
            </a:pPr>
            <a:r>
              <a:rPr sz="1800" b="1" spc="245" dirty="0">
                <a:solidFill>
                  <a:srgbClr val="063C51"/>
                </a:solidFill>
                <a:latin typeface="Calibri"/>
                <a:cs typeface="Calibri"/>
              </a:rPr>
              <a:t>42</a:t>
            </a:r>
            <a:r>
              <a:rPr sz="1800" b="1" spc="35" dirty="0">
                <a:solidFill>
                  <a:srgbClr val="063C51"/>
                </a:solidFill>
                <a:latin typeface="Calibri"/>
                <a:cs typeface="Calibri"/>
              </a:rPr>
              <a:t> </a:t>
            </a:r>
            <a:r>
              <a:rPr sz="1800" b="1" spc="220" dirty="0">
                <a:solidFill>
                  <a:srgbClr val="063C51"/>
                </a:solidFill>
                <a:latin typeface="Calibri"/>
                <a:cs typeface="Calibri"/>
              </a:rPr>
              <a:t>SCH</a:t>
            </a:r>
            <a:endParaRPr sz="1800">
              <a:latin typeface="Calibri"/>
              <a:cs typeface="Calibri"/>
            </a:endParaRPr>
          </a:p>
        </p:txBody>
      </p:sp>
      <p:sp>
        <p:nvSpPr>
          <p:cNvPr id="7" name="object 7"/>
          <p:cNvSpPr/>
          <p:nvPr/>
        </p:nvSpPr>
        <p:spPr>
          <a:xfrm>
            <a:off x="5056632" y="2679192"/>
            <a:ext cx="2583180" cy="2529840"/>
          </a:xfrm>
          <a:custGeom>
            <a:avLst/>
            <a:gdLst/>
            <a:ahLst/>
            <a:cxnLst/>
            <a:rect l="l" t="t" r="r" b="b"/>
            <a:pathLst>
              <a:path w="2583179" h="2529840">
                <a:moveTo>
                  <a:pt x="1291590" y="0"/>
                </a:moveTo>
                <a:lnTo>
                  <a:pt x="1243168" y="872"/>
                </a:lnTo>
                <a:lnTo>
                  <a:pt x="1195197" y="3469"/>
                </a:lnTo>
                <a:lnTo>
                  <a:pt x="1147707" y="7760"/>
                </a:lnTo>
                <a:lnTo>
                  <a:pt x="1100729" y="13714"/>
                </a:lnTo>
                <a:lnTo>
                  <a:pt x="1054294" y="21302"/>
                </a:lnTo>
                <a:lnTo>
                  <a:pt x="1008434" y="30491"/>
                </a:lnTo>
                <a:lnTo>
                  <a:pt x="963180" y="41252"/>
                </a:lnTo>
                <a:lnTo>
                  <a:pt x="918563" y="53555"/>
                </a:lnTo>
                <a:lnTo>
                  <a:pt x="874614" y="67367"/>
                </a:lnTo>
                <a:lnTo>
                  <a:pt x="831365" y="82660"/>
                </a:lnTo>
                <a:lnTo>
                  <a:pt x="788846" y="99402"/>
                </a:lnTo>
                <a:lnTo>
                  <a:pt x="747090" y="117563"/>
                </a:lnTo>
                <a:lnTo>
                  <a:pt x="706126" y="137113"/>
                </a:lnTo>
                <a:lnTo>
                  <a:pt x="665987" y="158020"/>
                </a:lnTo>
                <a:lnTo>
                  <a:pt x="626704" y="180254"/>
                </a:lnTo>
                <a:lnTo>
                  <a:pt x="588307" y="203785"/>
                </a:lnTo>
                <a:lnTo>
                  <a:pt x="550829" y="228581"/>
                </a:lnTo>
                <a:lnTo>
                  <a:pt x="514299" y="254613"/>
                </a:lnTo>
                <a:lnTo>
                  <a:pt x="478751" y="281850"/>
                </a:lnTo>
                <a:lnTo>
                  <a:pt x="444213" y="310261"/>
                </a:lnTo>
                <a:lnTo>
                  <a:pt x="410719" y="339816"/>
                </a:lnTo>
                <a:lnTo>
                  <a:pt x="378299" y="370484"/>
                </a:lnTo>
                <a:lnTo>
                  <a:pt x="346984" y="402234"/>
                </a:lnTo>
                <a:lnTo>
                  <a:pt x="316806" y="435037"/>
                </a:lnTo>
                <a:lnTo>
                  <a:pt x="287796" y="468861"/>
                </a:lnTo>
                <a:lnTo>
                  <a:pt x="259985" y="503675"/>
                </a:lnTo>
                <a:lnTo>
                  <a:pt x="233403" y="539450"/>
                </a:lnTo>
                <a:lnTo>
                  <a:pt x="208084" y="576155"/>
                </a:lnTo>
                <a:lnTo>
                  <a:pt x="184057" y="613759"/>
                </a:lnTo>
                <a:lnTo>
                  <a:pt x="161354" y="652231"/>
                </a:lnTo>
                <a:lnTo>
                  <a:pt x="140006" y="691541"/>
                </a:lnTo>
                <a:lnTo>
                  <a:pt x="120044" y="731659"/>
                </a:lnTo>
                <a:lnTo>
                  <a:pt x="101500" y="772553"/>
                </a:lnTo>
                <a:lnTo>
                  <a:pt x="84404" y="814194"/>
                </a:lnTo>
                <a:lnTo>
                  <a:pt x="68789" y="856550"/>
                </a:lnTo>
                <a:lnTo>
                  <a:pt x="54685" y="899592"/>
                </a:lnTo>
                <a:lnTo>
                  <a:pt x="42123" y="943288"/>
                </a:lnTo>
                <a:lnTo>
                  <a:pt x="31134" y="987608"/>
                </a:lnTo>
                <a:lnTo>
                  <a:pt x="21751" y="1032521"/>
                </a:lnTo>
                <a:lnTo>
                  <a:pt x="14004" y="1077998"/>
                </a:lnTo>
                <a:lnTo>
                  <a:pt x="7924" y="1124006"/>
                </a:lnTo>
                <a:lnTo>
                  <a:pt x="3542" y="1170516"/>
                </a:lnTo>
                <a:lnTo>
                  <a:pt x="890" y="1217498"/>
                </a:lnTo>
                <a:lnTo>
                  <a:pt x="0" y="1264919"/>
                </a:lnTo>
                <a:lnTo>
                  <a:pt x="890" y="1312341"/>
                </a:lnTo>
                <a:lnTo>
                  <a:pt x="3542" y="1359323"/>
                </a:lnTo>
                <a:lnTo>
                  <a:pt x="7924" y="1405833"/>
                </a:lnTo>
                <a:lnTo>
                  <a:pt x="14004" y="1451841"/>
                </a:lnTo>
                <a:lnTo>
                  <a:pt x="21751" y="1497318"/>
                </a:lnTo>
                <a:lnTo>
                  <a:pt x="31134" y="1542231"/>
                </a:lnTo>
                <a:lnTo>
                  <a:pt x="42123" y="1586551"/>
                </a:lnTo>
                <a:lnTo>
                  <a:pt x="54685" y="1630247"/>
                </a:lnTo>
                <a:lnTo>
                  <a:pt x="68789" y="1673289"/>
                </a:lnTo>
                <a:lnTo>
                  <a:pt x="84404" y="1715645"/>
                </a:lnTo>
                <a:lnTo>
                  <a:pt x="101500" y="1757286"/>
                </a:lnTo>
                <a:lnTo>
                  <a:pt x="120044" y="1798180"/>
                </a:lnTo>
                <a:lnTo>
                  <a:pt x="140006" y="1838298"/>
                </a:lnTo>
                <a:lnTo>
                  <a:pt x="161354" y="1877608"/>
                </a:lnTo>
                <a:lnTo>
                  <a:pt x="184057" y="1916080"/>
                </a:lnTo>
                <a:lnTo>
                  <a:pt x="208084" y="1953684"/>
                </a:lnTo>
                <a:lnTo>
                  <a:pt x="233403" y="1990389"/>
                </a:lnTo>
                <a:lnTo>
                  <a:pt x="259985" y="2026164"/>
                </a:lnTo>
                <a:lnTo>
                  <a:pt x="287796" y="2060978"/>
                </a:lnTo>
                <a:lnTo>
                  <a:pt x="316806" y="2094802"/>
                </a:lnTo>
                <a:lnTo>
                  <a:pt x="346984" y="2127605"/>
                </a:lnTo>
                <a:lnTo>
                  <a:pt x="378299" y="2159355"/>
                </a:lnTo>
                <a:lnTo>
                  <a:pt x="410719" y="2190023"/>
                </a:lnTo>
                <a:lnTo>
                  <a:pt x="444213" y="2219578"/>
                </a:lnTo>
                <a:lnTo>
                  <a:pt x="478751" y="2247989"/>
                </a:lnTo>
                <a:lnTo>
                  <a:pt x="514299" y="2275226"/>
                </a:lnTo>
                <a:lnTo>
                  <a:pt x="550829" y="2301258"/>
                </a:lnTo>
                <a:lnTo>
                  <a:pt x="588307" y="2326054"/>
                </a:lnTo>
                <a:lnTo>
                  <a:pt x="626704" y="2349585"/>
                </a:lnTo>
                <a:lnTo>
                  <a:pt x="665987" y="2371819"/>
                </a:lnTo>
                <a:lnTo>
                  <a:pt x="706126" y="2392726"/>
                </a:lnTo>
                <a:lnTo>
                  <a:pt x="747090" y="2412276"/>
                </a:lnTo>
                <a:lnTo>
                  <a:pt x="788846" y="2430437"/>
                </a:lnTo>
                <a:lnTo>
                  <a:pt x="831365" y="2447179"/>
                </a:lnTo>
                <a:lnTo>
                  <a:pt x="874614" y="2462472"/>
                </a:lnTo>
                <a:lnTo>
                  <a:pt x="918563" y="2476284"/>
                </a:lnTo>
                <a:lnTo>
                  <a:pt x="963180" y="2488587"/>
                </a:lnTo>
                <a:lnTo>
                  <a:pt x="1008434" y="2499348"/>
                </a:lnTo>
                <a:lnTo>
                  <a:pt x="1054294" y="2508537"/>
                </a:lnTo>
                <a:lnTo>
                  <a:pt x="1100729" y="2516125"/>
                </a:lnTo>
                <a:lnTo>
                  <a:pt x="1147707" y="2522079"/>
                </a:lnTo>
                <a:lnTo>
                  <a:pt x="1195197" y="2526370"/>
                </a:lnTo>
                <a:lnTo>
                  <a:pt x="1243168" y="2528967"/>
                </a:lnTo>
                <a:lnTo>
                  <a:pt x="1291590" y="2529839"/>
                </a:lnTo>
                <a:lnTo>
                  <a:pt x="1340011" y="2528967"/>
                </a:lnTo>
                <a:lnTo>
                  <a:pt x="1387982" y="2526370"/>
                </a:lnTo>
                <a:lnTo>
                  <a:pt x="1435472" y="2522079"/>
                </a:lnTo>
                <a:lnTo>
                  <a:pt x="1482450" y="2516125"/>
                </a:lnTo>
                <a:lnTo>
                  <a:pt x="1528885" y="2508537"/>
                </a:lnTo>
                <a:lnTo>
                  <a:pt x="1574745" y="2499348"/>
                </a:lnTo>
                <a:lnTo>
                  <a:pt x="1619999" y="2488587"/>
                </a:lnTo>
                <a:lnTo>
                  <a:pt x="1664616" y="2476284"/>
                </a:lnTo>
                <a:lnTo>
                  <a:pt x="1708565" y="2462472"/>
                </a:lnTo>
                <a:lnTo>
                  <a:pt x="1751814" y="2447179"/>
                </a:lnTo>
                <a:lnTo>
                  <a:pt x="1794333" y="2430437"/>
                </a:lnTo>
                <a:lnTo>
                  <a:pt x="1836089" y="2412276"/>
                </a:lnTo>
                <a:lnTo>
                  <a:pt x="1877053" y="2392726"/>
                </a:lnTo>
                <a:lnTo>
                  <a:pt x="1917192" y="2371819"/>
                </a:lnTo>
                <a:lnTo>
                  <a:pt x="1956475" y="2349585"/>
                </a:lnTo>
                <a:lnTo>
                  <a:pt x="1994872" y="2326054"/>
                </a:lnTo>
                <a:lnTo>
                  <a:pt x="2032350" y="2301258"/>
                </a:lnTo>
                <a:lnTo>
                  <a:pt x="2068880" y="2275226"/>
                </a:lnTo>
                <a:lnTo>
                  <a:pt x="2104428" y="2247989"/>
                </a:lnTo>
                <a:lnTo>
                  <a:pt x="2138966" y="2219578"/>
                </a:lnTo>
                <a:lnTo>
                  <a:pt x="2172460" y="2190023"/>
                </a:lnTo>
                <a:lnTo>
                  <a:pt x="2204880" y="2159355"/>
                </a:lnTo>
                <a:lnTo>
                  <a:pt x="2236195" y="2127605"/>
                </a:lnTo>
                <a:lnTo>
                  <a:pt x="2266373" y="2094802"/>
                </a:lnTo>
                <a:lnTo>
                  <a:pt x="2295383" y="2060978"/>
                </a:lnTo>
                <a:lnTo>
                  <a:pt x="2323194" y="2026164"/>
                </a:lnTo>
                <a:lnTo>
                  <a:pt x="2349776" y="1990389"/>
                </a:lnTo>
                <a:lnTo>
                  <a:pt x="2375095" y="1953684"/>
                </a:lnTo>
                <a:lnTo>
                  <a:pt x="2399122" y="1916080"/>
                </a:lnTo>
                <a:lnTo>
                  <a:pt x="2421825" y="1877608"/>
                </a:lnTo>
                <a:lnTo>
                  <a:pt x="2443173" y="1838298"/>
                </a:lnTo>
                <a:lnTo>
                  <a:pt x="2463135" y="1798180"/>
                </a:lnTo>
                <a:lnTo>
                  <a:pt x="2481679" y="1757286"/>
                </a:lnTo>
                <a:lnTo>
                  <a:pt x="2498775" y="1715645"/>
                </a:lnTo>
                <a:lnTo>
                  <a:pt x="2514390" y="1673289"/>
                </a:lnTo>
                <a:lnTo>
                  <a:pt x="2528494" y="1630247"/>
                </a:lnTo>
                <a:lnTo>
                  <a:pt x="2541056" y="1586551"/>
                </a:lnTo>
                <a:lnTo>
                  <a:pt x="2552045" y="1542231"/>
                </a:lnTo>
                <a:lnTo>
                  <a:pt x="2561428" y="1497318"/>
                </a:lnTo>
                <a:lnTo>
                  <a:pt x="2569175" y="1451841"/>
                </a:lnTo>
                <a:lnTo>
                  <a:pt x="2575255" y="1405833"/>
                </a:lnTo>
                <a:lnTo>
                  <a:pt x="2579637" y="1359323"/>
                </a:lnTo>
                <a:lnTo>
                  <a:pt x="2582289" y="1312341"/>
                </a:lnTo>
                <a:lnTo>
                  <a:pt x="2583180" y="1264919"/>
                </a:lnTo>
                <a:lnTo>
                  <a:pt x="2582289" y="1217498"/>
                </a:lnTo>
                <a:lnTo>
                  <a:pt x="2579637" y="1170516"/>
                </a:lnTo>
                <a:lnTo>
                  <a:pt x="2575255" y="1124006"/>
                </a:lnTo>
                <a:lnTo>
                  <a:pt x="2569175" y="1077998"/>
                </a:lnTo>
                <a:lnTo>
                  <a:pt x="2561428" y="1032521"/>
                </a:lnTo>
                <a:lnTo>
                  <a:pt x="2552045" y="987608"/>
                </a:lnTo>
                <a:lnTo>
                  <a:pt x="2541056" y="943288"/>
                </a:lnTo>
                <a:lnTo>
                  <a:pt x="2528494" y="899592"/>
                </a:lnTo>
                <a:lnTo>
                  <a:pt x="2514390" y="856550"/>
                </a:lnTo>
                <a:lnTo>
                  <a:pt x="2498775" y="814194"/>
                </a:lnTo>
                <a:lnTo>
                  <a:pt x="2481679" y="772553"/>
                </a:lnTo>
                <a:lnTo>
                  <a:pt x="2463135" y="731659"/>
                </a:lnTo>
                <a:lnTo>
                  <a:pt x="2443173" y="691541"/>
                </a:lnTo>
                <a:lnTo>
                  <a:pt x="2421825" y="652231"/>
                </a:lnTo>
                <a:lnTo>
                  <a:pt x="2399122" y="613759"/>
                </a:lnTo>
                <a:lnTo>
                  <a:pt x="2375095" y="576155"/>
                </a:lnTo>
                <a:lnTo>
                  <a:pt x="2349776" y="539450"/>
                </a:lnTo>
                <a:lnTo>
                  <a:pt x="2323194" y="503675"/>
                </a:lnTo>
                <a:lnTo>
                  <a:pt x="2295383" y="468861"/>
                </a:lnTo>
                <a:lnTo>
                  <a:pt x="2266373" y="435037"/>
                </a:lnTo>
                <a:lnTo>
                  <a:pt x="2236195" y="402234"/>
                </a:lnTo>
                <a:lnTo>
                  <a:pt x="2204880" y="370484"/>
                </a:lnTo>
                <a:lnTo>
                  <a:pt x="2172460" y="339816"/>
                </a:lnTo>
                <a:lnTo>
                  <a:pt x="2138966" y="310261"/>
                </a:lnTo>
                <a:lnTo>
                  <a:pt x="2104428" y="281850"/>
                </a:lnTo>
                <a:lnTo>
                  <a:pt x="2068880" y="254613"/>
                </a:lnTo>
                <a:lnTo>
                  <a:pt x="2032350" y="228581"/>
                </a:lnTo>
                <a:lnTo>
                  <a:pt x="1994872" y="203785"/>
                </a:lnTo>
                <a:lnTo>
                  <a:pt x="1956475" y="180254"/>
                </a:lnTo>
                <a:lnTo>
                  <a:pt x="1917192" y="158020"/>
                </a:lnTo>
                <a:lnTo>
                  <a:pt x="1877053" y="137113"/>
                </a:lnTo>
                <a:lnTo>
                  <a:pt x="1836089" y="117563"/>
                </a:lnTo>
                <a:lnTo>
                  <a:pt x="1794333" y="99402"/>
                </a:lnTo>
                <a:lnTo>
                  <a:pt x="1751814" y="82660"/>
                </a:lnTo>
                <a:lnTo>
                  <a:pt x="1708565" y="67367"/>
                </a:lnTo>
                <a:lnTo>
                  <a:pt x="1664616" y="53555"/>
                </a:lnTo>
                <a:lnTo>
                  <a:pt x="1619999" y="41252"/>
                </a:lnTo>
                <a:lnTo>
                  <a:pt x="1574745" y="30491"/>
                </a:lnTo>
                <a:lnTo>
                  <a:pt x="1528885" y="21302"/>
                </a:lnTo>
                <a:lnTo>
                  <a:pt x="1482450" y="13714"/>
                </a:lnTo>
                <a:lnTo>
                  <a:pt x="1435472" y="7760"/>
                </a:lnTo>
                <a:lnTo>
                  <a:pt x="1387982" y="3469"/>
                </a:lnTo>
                <a:lnTo>
                  <a:pt x="1340011" y="872"/>
                </a:lnTo>
                <a:lnTo>
                  <a:pt x="1291590" y="0"/>
                </a:lnTo>
                <a:close/>
              </a:path>
            </a:pathLst>
          </a:custGeom>
          <a:solidFill>
            <a:srgbClr val="003C51"/>
          </a:solidFill>
        </p:spPr>
        <p:txBody>
          <a:bodyPr wrap="square" lIns="0" tIns="0" rIns="0" bIns="0" rtlCol="0"/>
          <a:lstStyle/>
          <a:p>
            <a:endParaRPr/>
          </a:p>
        </p:txBody>
      </p:sp>
      <p:sp>
        <p:nvSpPr>
          <p:cNvPr id="8" name="object 8"/>
          <p:cNvSpPr txBox="1"/>
          <p:nvPr/>
        </p:nvSpPr>
        <p:spPr>
          <a:xfrm>
            <a:off x="5527412" y="3117382"/>
            <a:ext cx="1638935" cy="1625600"/>
          </a:xfrm>
          <a:prstGeom prst="rect">
            <a:avLst/>
          </a:prstGeom>
        </p:spPr>
        <p:txBody>
          <a:bodyPr vert="horz" wrap="square" lIns="0" tIns="13335" rIns="0" bIns="0" rtlCol="0">
            <a:spAutoFit/>
          </a:bodyPr>
          <a:lstStyle/>
          <a:p>
            <a:pPr marL="12700" marR="5080" indent="1905" algn="ctr">
              <a:lnSpc>
                <a:spcPct val="100000"/>
              </a:lnSpc>
              <a:spcBef>
                <a:spcPts val="105"/>
              </a:spcBef>
            </a:pPr>
            <a:r>
              <a:rPr sz="2300" b="1" spc="165" dirty="0">
                <a:solidFill>
                  <a:srgbClr val="F5B122"/>
                </a:solidFill>
                <a:latin typeface="Calibri"/>
                <a:cs typeface="Calibri"/>
              </a:rPr>
              <a:t>Discipline </a:t>
            </a:r>
            <a:r>
              <a:rPr sz="2300" b="1" spc="155" dirty="0">
                <a:solidFill>
                  <a:srgbClr val="F5B122"/>
                </a:solidFill>
                <a:latin typeface="Calibri"/>
                <a:cs typeface="Calibri"/>
              </a:rPr>
              <a:t>Foundation </a:t>
            </a:r>
            <a:r>
              <a:rPr sz="2300" b="1" spc="180" dirty="0">
                <a:solidFill>
                  <a:srgbClr val="F5B122"/>
                </a:solidFill>
                <a:latin typeface="Calibri"/>
                <a:cs typeface="Calibri"/>
              </a:rPr>
              <a:t>Courses</a:t>
            </a:r>
            <a:endParaRPr sz="2300">
              <a:latin typeface="Calibri"/>
              <a:cs typeface="Calibri"/>
            </a:endParaRPr>
          </a:p>
          <a:p>
            <a:pPr marL="1270" algn="ctr">
              <a:lnSpc>
                <a:spcPct val="100000"/>
              </a:lnSpc>
              <a:spcBef>
                <a:spcPts val="2155"/>
              </a:spcBef>
            </a:pPr>
            <a:r>
              <a:rPr sz="1800" b="1" spc="170" dirty="0">
                <a:solidFill>
                  <a:srgbClr val="F5B122"/>
                </a:solidFill>
                <a:latin typeface="Calibri"/>
                <a:cs typeface="Calibri"/>
              </a:rPr>
              <a:t>UP</a:t>
            </a:r>
            <a:r>
              <a:rPr sz="1800" b="1" spc="-15" dirty="0">
                <a:solidFill>
                  <a:srgbClr val="F5B122"/>
                </a:solidFill>
                <a:latin typeface="Calibri"/>
                <a:cs typeface="Calibri"/>
              </a:rPr>
              <a:t> </a:t>
            </a:r>
            <a:r>
              <a:rPr sz="1800" b="1" spc="200" dirty="0">
                <a:solidFill>
                  <a:srgbClr val="F5B122"/>
                </a:solidFill>
                <a:latin typeface="Calibri"/>
                <a:cs typeface="Calibri"/>
              </a:rPr>
              <a:t>TO</a:t>
            </a:r>
            <a:r>
              <a:rPr sz="1800" b="1" spc="55" dirty="0">
                <a:solidFill>
                  <a:srgbClr val="F5B122"/>
                </a:solidFill>
                <a:latin typeface="Calibri"/>
                <a:cs typeface="Calibri"/>
              </a:rPr>
              <a:t> </a:t>
            </a:r>
            <a:r>
              <a:rPr sz="1800" b="1" spc="245" dirty="0">
                <a:solidFill>
                  <a:srgbClr val="F5B122"/>
                </a:solidFill>
                <a:latin typeface="Calibri"/>
                <a:cs typeface="Calibri"/>
              </a:rPr>
              <a:t>12</a:t>
            </a:r>
            <a:r>
              <a:rPr sz="1800" b="1" spc="40" dirty="0">
                <a:solidFill>
                  <a:srgbClr val="F5B122"/>
                </a:solidFill>
                <a:latin typeface="Calibri"/>
                <a:cs typeface="Calibri"/>
              </a:rPr>
              <a:t> </a:t>
            </a:r>
            <a:r>
              <a:rPr sz="1800" b="1" spc="220" dirty="0">
                <a:solidFill>
                  <a:srgbClr val="F5B122"/>
                </a:solidFill>
                <a:latin typeface="Calibri"/>
                <a:cs typeface="Calibri"/>
              </a:rPr>
              <a:t>SCH</a:t>
            </a:r>
            <a:endParaRPr sz="1800">
              <a:latin typeface="Calibri"/>
              <a:cs typeface="Calibri"/>
            </a:endParaRPr>
          </a:p>
        </p:txBody>
      </p:sp>
      <p:sp>
        <p:nvSpPr>
          <p:cNvPr id="9" name="object 9"/>
          <p:cNvSpPr/>
          <p:nvPr/>
        </p:nvSpPr>
        <p:spPr>
          <a:xfrm>
            <a:off x="8394192" y="2700527"/>
            <a:ext cx="2583180" cy="2583180"/>
          </a:xfrm>
          <a:custGeom>
            <a:avLst/>
            <a:gdLst/>
            <a:ahLst/>
            <a:cxnLst/>
            <a:rect l="l" t="t" r="r" b="b"/>
            <a:pathLst>
              <a:path w="2583179" h="2583179">
                <a:moveTo>
                  <a:pt x="1291590" y="0"/>
                </a:moveTo>
                <a:lnTo>
                  <a:pt x="1243168" y="890"/>
                </a:lnTo>
                <a:lnTo>
                  <a:pt x="1195197" y="3542"/>
                </a:lnTo>
                <a:lnTo>
                  <a:pt x="1147707" y="7924"/>
                </a:lnTo>
                <a:lnTo>
                  <a:pt x="1100729" y="14004"/>
                </a:lnTo>
                <a:lnTo>
                  <a:pt x="1054294" y="21751"/>
                </a:lnTo>
                <a:lnTo>
                  <a:pt x="1008434" y="31134"/>
                </a:lnTo>
                <a:lnTo>
                  <a:pt x="963180" y="42123"/>
                </a:lnTo>
                <a:lnTo>
                  <a:pt x="918563" y="54685"/>
                </a:lnTo>
                <a:lnTo>
                  <a:pt x="874614" y="68789"/>
                </a:lnTo>
                <a:lnTo>
                  <a:pt x="831365" y="84404"/>
                </a:lnTo>
                <a:lnTo>
                  <a:pt x="788846" y="101500"/>
                </a:lnTo>
                <a:lnTo>
                  <a:pt x="747090" y="120044"/>
                </a:lnTo>
                <a:lnTo>
                  <a:pt x="706126" y="140006"/>
                </a:lnTo>
                <a:lnTo>
                  <a:pt x="665987" y="161354"/>
                </a:lnTo>
                <a:lnTo>
                  <a:pt x="626704" y="184057"/>
                </a:lnTo>
                <a:lnTo>
                  <a:pt x="588307" y="208084"/>
                </a:lnTo>
                <a:lnTo>
                  <a:pt x="550829" y="233403"/>
                </a:lnTo>
                <a:lnTo>
                  <a:pt x="514299" y="259985"/>
                </a:lnTo>
                <a:lnTo>
                  <a:pt x="478751" y="287796"/>
                </a:lnTo>
                <a:lnTo>
                  <a:pt x="444213" y="316806"/>
                </a:lnTo>
                <a:lnTo>
                  <a:pt x="410719" y="346984"/>
                </a:lnTo>
                <a:lnTo>
                  <a:pt x="378299" y="378299"/>
                </a:lnTo>
                <a:lnTo>
                  <a:pt x="346984" y="410719"/>
                </a:lnTo>
                <a:lnTo>
                  <a:pt x="316806" y="444213"/>
                </a:lnTo>
                <a:lnTo>
                  <a:pt x="287796" y="478751"/>
                </a:lnTo>
                <a:lnTo>
                  <a:pt x="259985" y="514299"/>
                </a:lnTo>
                <a:lnTo>
                  <a:pt x="233403" y="550829"/>
                </a:lnTo>
                <a:lnTo>
                  <a:pt x="208084" y="588307"/>
                </a:lnTo>
                <a:lnTo>
                  <a:pt x="184057" y="626704"/>
                </a:lnTo>
                <a:lnTo>
                  <a:pt x="161354" y="665987"/>
                </a:lnTo>
                <a:lnTo>
                  <a:pt x="140006" y="706126"/>
                </a:lnTo>
                <a:lnTo>
                  <a:pt x="120044" y="747090"/>
                </a:lnTo>
                <a:lnTo>
                  <a:pt x="101500" y="788846"/>
                </a:lnTo>
                <a:lnTo>
                  <a:pt x="84404" y="831365"/>
                </a:lnTo>
                <a:lnTo>
                  <a:pt x="68789" y="874614"/>
                </a:lnTo>
                <a:lnTo>
                  <a:pt x="54685" y="918563"/>
                </a:lnTo>
                <a:lnTo>
                  <a:pt x="42123" y="963180"/>
                </a:lnTo>
                <a:lnTo>
                  <a:pt x="31134" y="1008434"/>
                </a:lnTo>
                <a:lnTo>
                  <a:pt x="21751" y="1054294"/>
                </a:lnTo>
                <a:lnTo>
                  <a:pt x="14004" y="1100729"/>
                </a:lnTo>
                <a:lnTo>
                  <a:pt x="7924" y="1147707"/>
                </a:lnTo>
                <a:lnTo>
                  <a:pt x="3542" y="1195197"/>
                </a:lnTo>
                <a:lnTo>
                  <a:pt x="890" y="1243168"/>
                </a:lnTo>
                <a:lnTo>
                  <a:pt x="0" y="1291590"/>
                </a:lnTo>
                <a:lnTo>
                  <a:pt x="890" y="1340011"/>
                </a:lnTo>
                <a:lnTo>
                  <a:pt x="3542" y="1387982"/>
                </a:lnTo>
                <a:lnTo>
                  <a:pt x="7924" y="1435472"/>
                </a:lnTo>
                <a:lnTo>
                  <a:pt x="14004" y="1482450"/>
                </a:lnTo>
                <a:lnTo>
                  <a:pt x="21751" y="1528885"/>
                </a:lnTo>
                <a:lnTo>
                  <a:pt x="31134" y="1574745"/>
                </a:lnTo>
                <a:lnTo>
                  <a:pt x="42123" y="1619999"/>
                </a:lnTo>
                <a:lnTo>
                  <a:pt x="54685" y="1664616"/>
                </a:lnTo>
                <a:lnTo>
                  <a:pt x="68789" y="1708565"/>
                </a:lnTo>
                <a:lnTo>
                  <a:pt x="84404" y="1751814"/>
                </a:lnTo>
                <a:lnTo>
                  <a:pt x="101500" y="1794333"/>
                </a:lnTo>
                <a:lnTo>
                  <a:pt x="120044" y="1836089"/>
                </a:lnTo>
                <a:lnTo>
                  <a:pt x="140006" y="1877053"/>
                </a:lnTo>
                <a:lnTo>
                  <a:pt x="161354" y="1917192"/>
                </a:lnTo>
                <a:lnTo>
                  <a:pt x="184057" y="1956475"/>
                </a:lnTo>
                <a:lnTo>
                  <a:pt x="208084" y="1994872"/>
                </a:lnTo>
                <a:lnTo>
                  <a:pt x="233403" y="2032350"/>
                </a:lnTo>
                <a:lnTo>
                  <a:pt x="259985" y="2068880"/>
                </a:lnTo>
                <a:lnTo>
                  <a:pt x="287796" y="2104428"/>
                </a:lnTo>
                <a:lnTo>
                  <a:pt x="316806" y="2138966"/>
                </a:lnTo>
                <a:lnTo>
                  <a:pt x="346984" y="2172460"/>
                </a:lnTo>
                <a:lnTo>
                  <a:pt x="378299" y="2204880"/>
                </a:lnTo>
                <a:lnTo>
                  <a:pt x="410719" y="2236195"/>
                </a:lnTo>
                <a:lnTo>
                  <a:pt x="444213" y="2266373"/>
                </a:lnTo>
                <a:lnTo>
                  <a:pt x="478751" y="2295383"/>
                </a:lnTo>
                <a:lnTo>
                  <a:pt x="514299" y="2323194"/>
                </a:lnTo>
                <a:lnTo>
                  <a:pt x="550829" y="2349776"/>
                </a:lnTo>
                <a:lnTo>
                  <a:pt x="588307" y="2375095"/>
                </a:lnTo>
                <a:lnTo>
                  <a:pt x="626704" y="2399122"/>
                </a:lnTo>
                <a:lnTo>
                  <a:pt x="665987" y="2421825"/>
                </a:lnTo>
                <a:lnTo>
                  <a:pt x="706126" y="2443173"/>
                </a:lnTo>
                <a:lnTo>
                  <a:pt x="747090" y="2463135"/>
                </a:lnTo>
                <a:lnTo>
                  <a:pt x="788846" y="2481679"/>
                </a:lnTo>
                <a:lnTo>
                  <a:pt x="831365" y="2498775"/>
                </a:lnTo>
                <a:lnTo>
                  <a:pt x="874614" y="2514390"/>
                </a:lnTo>
                <a:lnTo>
                  <a:pt x="918563" y="2528494"/>
                </a:lnTo>
                <a:lnTo>
                  <a:pt x="963180" y="2541056"/>
                </a:lnTo>
                <a:lnTo>
                  <a:pt x="1008434" y="2552045"/>
                </a:lnTo>
                <a:lnTo>
                  <a:pt x="1054294" y="2561428"/>
                </a:lnTo>
                <a:lnTo>
                  <a:pt x="1100729" y="2569175"/>
                </a:lnTo>
                <a:lnTo>
                  <a:pt x="1147707" y="2575255"/>
                </a:lnTo>
                <a:lnTo>
                  <a:pt x="1195197" y="2579637"/>
                </a:lnTo>
                <a:lnTo>
                  <a:pt x="1243168" y="2582289"/>
                </a:lnTo>
                <a:lnTo>
                  <a:pt x="1291590" y="2583180"/>
                </a:lnTo>
                <a:lnTo>
                  <a:pt x="1340011" y="2582289"/>
                </a:lnTo>
                <a:lnTo>
                  <a:pt x="1387982" y="2579637"/>
                </a:lnTo>
                <a:lnTo>
                  <a:pt x="1435472" y="2575255"/>
                </a:lnTo>
                <a:lnTo>
                  <a:pt x="1482450" y="2569175"/>
                </a:lnTo>
                <a:lnTo>
                  <a:pt x="1528885" y="2561428"/>
                </a:lnTo>
                <a:lnTo>
                  <a:pt x="1574745" y="2552045"/>
                </a:lnTo>
                <a:lnTo>
                  <a:pt x="1619999" y="2541056"/>
                </a:lnTo>
                <a:lnTo>
                  <a:pt x="1664616" y="2528494"/>
                </a:lnTo>
                <a:lnTo>
                  <a:pt x="1708565" y="2514390"/>
                </a:lnTo>
                <a:lnTo>
                  <a:pt x="1751814" y="2498775"/>
                </a:lnTo>
                <a:lnTo>
                  <a:pt x="1794333" y="2481679"/>
                </a:lnTo>
                <a:lnTo>
                  <a:pt x="1836089" y="2463135"/>
                </a:lnTo>
                <a:lnTo>
                  <a:pt x="1877053" y="2443173"/>
                </a:lnTo>
                <a:lnTo>
                  <a:pt x="1917192" y="2421825"/>
                </a:lnTo>
                <a:lnTo>
                  <a:pt x="1956475" y="2399122"/>
                </a:lnTo>
                <a:lnTo>
                  <a:pt x="1994872" y="2375095"/>
                </a:lnTo>
                <a:lnTo>
                  <a:pt x="2032350" y="2349776"/>
                </a:lnTo>
                <a:lnTo>
                  <a:pt x="2068880" y="2323194"/>
                </a:lnTo>
                <a:lnTo>
                  <a:pt x="2104428" y="2295383"/>
                </a:lnTo>
                <a:lnTo>
                  <a:pt x="2138966" y="2266373"/>
                </a:lnTo>
                <a:lnTo>
                  <a:pt x="2172460" y="2236195"/>
                </a:lnTo>
                <a:lnTo>
                  <a:pt x="2204880" y="2204880"/>
                </a:lnTo>
                <a:lnTo>
                  <a:pt x="2236195" y="2172460"/>
                </a:lnTo>
                <a:lnTo>
                  <a:pt x="2266373" y="2138966"/>
                </a:lnTo>
                <a:lnTo>
                  <a:pt x="2295383" y="2104428"/>
                </a:lnTo>
                <a:lnTo>
                  <a:pt x="2323194" y="2068880"/>
                </a:lnTo>
                <a:lnTo>
                  <a:pt x="2349776" y="2032350"/>
                </a:lnTo>
                <a:lnTo>
                  <a:pt x="2375095" y="1994872"/>
                </a:lnTo>
                <a:lnTo>
                  <a:pt x="2399122" y="1956475"/>
                </a:lnTo>
                <a:lnTo>
                  <a:pt x="2421825" y="1917192"/>
                </a:lnTo>
                <a:lnTo>
                  <a:pt x="2443173" y="1877053"/>
                </a:lnTo>
                <a:lnTo>
                  <a:pt x="2463135" y="1836089"/>
                </a:lnTo>
                <a:lnTo>
                  <a:pt x="2481679" y="1794333"/>
                </a:lnTo>
                <a:lnTo>
                  <a:pt x="2498775" y="1751814"/>
                </a:lnTo>
                <a:lnTo>
                  <a:pt x="2514390" y="1708565"/>
                </a:lnTo>
                <a:lnTo>
                  <a:pt x="2528494" y="1664616"/>
                </a:lnTo>
                <a:lnTo>
                  <a:pt x="2541056" y="1619999"/>
                </a:lnTo>
                <a:lnTo>
                  <a:pt x="2552045" y="1574745"/>
                </a:lnTo>
                <a:lnTo>
                  <a:pt x="2561428" y="1528885"/>
                </a:lnTo>
                <a:lnTo>
                  <a:pt x="2569175" y="1482450"/>
                </a:lnTo>
                <a:lnTo>
                  <a:pt x="2575255" y="1435472"/>
                </a:lnTo>
                <a:lnTo>
                  <a:pt x="2579637" y="1387982"/>
                </a:lnTo>
                <a:lnTo>
                  <a:pt x="2582289" y="1340011"/>
                </a:lnTo>
                <a:lnTo>
                  <a:pt x="2583180" y="1291590"/>
                </a:lnTo>
                <a:lnTo>
                  <a:pt x="2582289" y="1243168"/>
                </a:lnTo>
                <a:lnTo>
                  <a:pt x="2579637" y="1195197"/>
                </a:lnTo>
                <a:lnTo>
                  <a:pt x="2575255" y="1147707"/>
                </a:lnTo>
                <a:lnTo>
                  <a:pt x="2569175" y="1100729"/>
                </a:lnTo>
                <a:lnTo>
                  <a:pt x="2561428" y="1054294"/>
                </a:lnTo>
                <a:lnTo>
                  <a:pt x="2552045" y="1008434"/>
                </a:lnTo>
                <a:lnTo>
                  <a:pt x="2541056" y="963180"/>
                </a:lnTo>
                <a:lnTo>
                  <a:pt x="2528494" y="918563"/>
                </a:lnTo>
                <a:lnTo>
                  <a:pt x="2514390" y="874614"/>
                </a:lnTo>
                <a:lnTo>
                  <a:pt x="2498775" y="831365"/>
                </a:lnTo>
                <a:lnTo>
                  <a:pt x="2481679" y="788846"/>
                </a:lnTo>
                <a:lnTo>
                  <a:pt x="2463135" y="747090"/>
                </a:lnTo>
                <a:lnTo>
                  <a:pt x="2443173" y="706126"/>
                </a:lnTo>
                <a:lnTo>
                  <a:pt x="2421825" y="665987"/>
                </a:lnTo>
                <a:lnTo>
                  <a:pt x="2399122" y="626704"/>
                </a:lnTo>
                <a:lnTo>
                  <a:pt x="2375095" y="588307"/>
                </a:lnTo>
                <a:lnTo>
                  <a:pt x="2349776" y="550829"/>
                </a:lnTo>
                <a:lnTo>
                  <a:pt x="2323194" y="514299"/>
                </a:lnTo>
                <a:lnTo>
                  <a:pt x="2295383" y="478751"/>
                </a:lnTo>
                <a:lnTo>
                  <a:pt x="2266373" y="444213"/>
                </a:lnTo>
                <a:lnTo>
                  <a:pt x="2236195" y="410719"/>
                </a:lnTo>
                <a:lnTo>
                  <a:pt x="2204880" y="378299"/>
                </a:lnTo>
                <a:lnTo>
                  <a:pt x="2172460" y="346984"/>
                </a:lnTo>
                <a:lnTo>
                  <a:pt x="2138966" y="316806"/>
                </a:lnTo>
                <a:lnTo>
                  <a:pt x="2104428" y="287796"/>
                </a:lnTo>
                <a:lnTo>
                  <a:pt x="2068880" y="259985"/>
                </a:lnTo>
                <a:lnTo>
                  <a:pt x="2032350" y="233403"/>
                </a:lnTo>
                <a:lnTo>
                  <a:pt x="1994872" y="208084"/>
                </a:lnTo>
                <a:lnTo>
                  <a:pt x="1956475" y="184057"/>
                </a:lnTo>
                <a:lnTo>
                  <a:pt x="1917192" y="161354"/>
                </a:lnTo>
                <a:lnTo>
                  <a:pt x="1877053" y="140006"/>
                </a:lnTo>
                <a:lnTo>
                  <a:pt x="1836089" y="120044"/>
                </a:lnTo>
                <a:lnTo>
                  <a:pt x="1794333" y="101500"/>
                </a:lnTo>
                <a:lnTo>
                  <a:pt x="1751814" y="84404"/>
                </a:lnTo>
                <a:lnTo>
                  <a:pt x="1708565" y="68789"/>
                </a:lnTo>
                <a:lnTo>
                  <a:pt x="1664616" y="54685"/>
                </a:lnTo>
                <a:lnTo>
                  <a:pt x="1619999" y="42123"/>
                </a:lnTo>
                <a:lnTo>
                  <a:pt x="1574745" y="31134"/>
                </a:lnTo>
                <a:lnTo>
                  <a:pt x="1528885" y="21751"/>
                </a:lnTo>
                <a:lnTo>
                  <a:pt x="1482450" y="14004"/>
                </a:lnTo>
                <a:lnTo>
                  <a:pt x="1435472" y="7924"/>
                </a:lnTo>
                <a:lnTo>
                  <a:pt x="1387982" y="3542"/>
                </a:lnTo>
                <a:lnTo>
                  <a:pt x="1340011" y="890"/>
                </a:lnTo>
                <a:lnTo>
                  <a:pt x="1291590" y="0"/>
                </a:lnTo>
                <a:close/>
              </a:path>
            </a:pathLst>
          </a:custGeom>
          <a:solidFill>
            <a:srgbClr val="781F1C"/>
          </a:solidFill>
        </p:spPr>
        <p:txBody>
          <a:bodyPr wrap="square" lIns="0" tIns="0" rIns="0" bIns="0" rtlCol="0"/>
          <a:lstStyle/>
          <a:p>
            <a:endParaRPr/>
          </a:p>
        </p:txBody>
      </p:sp>
      <p:sp>
        <p:nvSpPr>
          <p:cNvPr id="10" name="object 10"/>
          <p:cNvSpPr txBox="1"/>
          <p:nvPr/>
        </p:nvSpPr>
        <p:spPr>
          <a:xfrm>
            <a:off x="9041885" y="3204052"/>
            <a:ext cx="1285240" cy="1550035"/>
          </a:xfrm>
          <a:prstGeom prst="rect">
            <a:avLst/>
          </a:prstGeom>
        </p:spPr>
        <p:txBody>
          <a:bodyPr vert="horz" wrap="square" lIns="0" tIns="13335" rIns="0" bIns="0" rtlCol="0">
            <a:spAutoFit/>
          </a:bodyPr>
          <a:lstStyle/>
          <a:p>
            <a:pPr marL="12700" marR="5080" indent="1270" algn="ctr">
              <a:lnSpc>
                <a:spcPct val="100000"/>
              </a:lnSpc>
              <a:spcBef>
                <a:spcPts val="105"/>
              </a:spcBef>
            </a:pPr>
            <a:r>
              <a:rPr sz="2300" b="1" spc="165" dirty="0">
                <a:solidFill>
                  <a:srgbClr val="FFFFFF"/>
                </a:solidFill>
                <a:latin typeface="Calibri"/>
                <a:cs typeface="Calibri"/>
              </a:rPr>
              <a:t>Directed </a:t>
            </a:r>
            <a:r>
              <a:rPr sz="2300" b="1" spc="155" dirty="0">
                <a:solidFill>
                  <a:srgbClr val="FFFFFF"/>
                </a:solidFill>
                <a:latin typeface="Calibri"/>
                <a:cs typeface="Calibri"/>
              </a:rPr>
              <a:t>Electives</a:t>
            </a:r>
            <a:endParaRPr sz="2300">
              <a:latin typeface="Calibri"/>
              <a:cs typeface="Calibri"/>
            </a:endParaRPr>
          </a:p>
          <a:p>
            <a:pPr marL="29209" marR="19050" algn="ctr">
              <a:lnSpc>
                <a:spcPts val="2140"/>
              </a:lnSpc>
              <a:spcBef>
                <a:spcPts val="2265"/>
              </a:spcBef>
            </a:pPr>
            <a:r>
              <a:rPr sz="1800" b="1" spc="125" dirty="0">
                <a:solidFill>
                  <a:srgbClr val="FFFFFF"/>
                </a:solidFill>
                <a:latin typeface="Calibri"/>
                <a:cs typeface="Calibri"/>
              </a:rPr>
              <a:t>AT</a:t>
            </a:r>
            <a:r>
              <a:rPr sz="1800" b="1" spc="20" dirty="0">
                <a:solidFill>
                  <a:srgbClr val="FFFFFF"/>
                </a:solidFill>
                <a:latin typeface="Calibri"/>
                <a:cs typeface="Calibri"/>
              </a:rPr>
              <a:t> </a:t>
            </a:r>
            <a:r>
              <a:rPr sz="1800" b="1" spc="185" dirty="0">
                <a:solidFill>
                  <a:srgbClr val="FFFFFF"/>
                </a:solidFill>
                <a:latin typeface="Calibri"/>
                <a:cs typeface="Calibri"/>
              </a:rPr>
              <a:t>LEAST</a:t>
            </a:r>
            <a:r>
              <a:rPr sz="1800" b="1" spc="10" dirty="0">
                <a:solidFill>
                  <a:srgbClr val="FFFFFF"/>
                </a:solidFill>
                <a:latin typeface="Calibri"/>
                <a:cs typeface="Calibri"/>
              </a:rPr>
              <a:t> </a:t>
            </a:r>
            <a:r>
              <a:rPr sz="1800" b="1" spc="195" dirty="0">
                <a:solidFill>
                  <a:srgbClr val="FFFFFF"/>
                </a:solidFill>
                <a:latin typeface="Calibri"/>
                <a:cs typeface="Calibri"/>
              </a:rPr>
              <a:t>6 </a:t>
            </a:r>
            <a:r>
              <a:rPr sz="1800" b="1" spc="220" dirty="0">
                <a:solidFill>
                  <a:srgbClr val="FFFFFF"/>
                </a:solidFill>
                <a:latin typeface="Calibri"/>
                <a:cs typeface="Calibri"/>
              </a:rPr>
              <a:t>SCH</a:t>
            </a:r>
            <a:endParaRPr sz="1800">
              <a:latin typeface="Calibri"/>
              <a:cs typeface="Calibri"/>
            </a:endParaRPr>
          </a:p>
        </p:txBody>
      </p:sp>
      <p:sp>
        <p:nvSpPr>
          <p:cNvPr id="14" name="Rectangle 13">
            <a:extLst>
              <a:ext uri="{FF2B5EF4-FFF2-40B4-BE49-F238E27FC236}">
                <a16:creationId xmlns:a16="http://schemas.microsoft.com/office/drawing/2014/main" id="{7CD5ACDA-8B4B-4F3B-ADDD-35902A400493}"/>
              </a:ext>
            </a:extLst>
          </p:cNvPr>
          <p:cNvSpPr/>
          <p:nvPr/>
        </p:nvSpPr>
        <p:spPr>
          <a:xfrm>
            <a:off x="671023" y="5647222"/>
            <a:ext cx="10076246" cy="646331"/>
          </a:xfrm>
          <a:prstGeom prst="rect">
            <a:avLst/>
          </a:prstGeom>
        </p:spPr>
        <p:txBody>
          <a:bodyPr wrap="square">
            <a:spAutoFit/>
          </a:bodyPr>
          <a:lstStyle/>
          <a:p>
            <a:r>
              <a:rPr lang="en-US" dirty="0">
                <a:solidFill>
                  <a:srgbClr val="4E514D"/>
                </a:solidFill>
                <a:latin typeface="Hypatia Sans Pro"/>
              </a:rPr>
              <a:t>Texas Administrative Code, Title 19, </a:t>
            </a:r>
            <a:r>
              <a:rPr lang="en-US" dirty="0">
                <a:solidFill>
                  <a:srgbClr val="1F5C9E"/>
                </a:solidFill>
                <a:latin typeface="Hypatia Sans Pro"/>
              </a:rPr>
              <a:t>Chapter 1, Subchapter V, Sections 1.237-1.243</a:t>
            </a:r>
            <a:r>
              <a:rPr lang="en-US" dirty="0">
                <a:solidFill>
                  <a:srgbClr val="4E514D"/>
                </a:solidFill>
                <a:latin typeface="Hypatia Sans Pro"/>
              </a:rPr>
              <a:t>, and in Title 19, </a:t>
            </a:r>
            <a:r>
              <a:rPr lang="en-US" dirty="0">
                <a:solidFill>
                  <a:srgbClr val="5777B0"/>
                </a:solidFill>
                <a:latin typeface="Hypatia Sans Pro"/>
              </a:rPr>
              <a:t>Chapter 4, Subchapter B, Sections 4.21- 4.36</a:t>
            </a:r>
            <a:r>
              <a:rPr lang="en-US" dirty="0">
                <a:solidFill>
                  <a:srgbClr val="4E514D"/>
                </a:solidFill>
                <a:latin typeface="Hypatia Sans Pro"/>
              </a:rPr>
              <a:t>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64695" cy="1414780"/>
          </a:xfrm>
          <a:custGeom>
            <a:avLst/>
            <a:gdLst/>
            <a:ahLst/>
            <a:cxnLst/>
            <a:rect l="l" t="t" r="r" b="b"/>
            <a:pathLst>
              <a:path w="12164695" h="1414780">
                <a:moveTo>
                  <a:pt x="12164568" y="0"/>
                </a:moveTo>
                <a:lnTo>
                  <a:pt x="0" y="0"/>
                </a:lnTo>
                <a:lnTo>
                  <a:pt x="0" y="1414272"/>
                </a:lnTo>
                <a:lnTo>
                  <a:pt x="12164568" y="1414272"/>
                </a:lnTo>
                <a:lnTo>
                  <a:pt x="12164568" y="0"/>
                </a:lnTo>
                <a:close/>
              </a:path>
            </a:pathLst>
          </a:custGeom>
          <a:solidFill>
            <a:srgbClr val="003D51"/>
          </a:solidFill>
        </p:spPr>
        <p:txBody>
          <a:bodyPr wrap="square" lIns="0" tIns="0" rIns="0" bIns="0" rtlCol="0"/>
          <a:lstStyle/>
          <a:p>
            <a:endParaRPr/>
          </a:p>
        </p:txBody>
      </p:sp>
      <p:sp>
        <p:nvSpPr>
          <p:cNvPr id="3" name="object 3"/>
          <p:cNvSpPr txBox="1">
            <a:spLocks noGrp="1"/>
          </p:cNvSpPr>
          <p:nvPr>
            <p:ph type="title"/>
          </p:nvPr>
        </p:nvSpPr>
        <p:spPr>
          <a:xfrm>
            <a:off x="1770754" y="139598"/>
            <a:ext cx="9267360" cy="998350"/>
          </a:xfrm>
          <a:prstGeom prst="rect">
            <a:avLst/>
          </a:prstGeom>
        </p:spPr>
        <p:txBody>
          <a:bodyPr vert="horz" wrap="square" lIns="0" tIns="13335" rIns="0" bIns="0" rtlCol="0">
            <a:spAutoFit/>
          </a:bodyPr>
          <a:lstStyle/>
          <a:p>
            <a:pPr marL="12700">
              <a:lnSpc>
                <a:spcPct val="100000"/>
              </a:lnSpc>
              <a:spcBef>
                <a:spcPts val="105"/>
              </a:spcBef>
            </a:pPr>
            <a:r>
              <a:rPr sz="3200" b="1" spc="-65" dirty="0">
                <a:solidFill>
                  <a:schemeClr val="bg1"/>
                </a:solidFill>
                <a:latin typeface="Tahoma" panose="020B0604030504040204" pitchFamily="34" charset="0"/>
                <a:ea typeface="Tahoma" panose="020B0604030504040204" pitchFamily="34" charset="0"/>
                <a:cs typeface="Tahoma" panose="020B0604030504040204" pitchFamily="34" charset="0"/>
              </a:rPr>
              <a:t>Texas </a:t>
            </a:r>
            <a:r>
              <a:rPr sz="3200" b="1" spc="-10" dirty="0">
                <a:solidFill>
                  <a:schemeClr val="bg1"/>
                </a:solidFill>
                <a:latin typeface="Tahoma" panose="020B0604030504040204" pitchFamily="34" charset="0"/>
                <a:ea typeface="Tahoma" panose="020B0604030504040204" pitchFamily="34" charset="0"/>
                <a:cs typeface="Tahoma" panose="020B0604030504040204" pitchFamily="34" charset="0"/>
              </a:rPr>
              <a:t>Transfer</a:t>
            </a:r>
            <a:r>
              <a:rPr sz="3200" b="1" spc="-4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3200" b="1" dirty="0">
                <a:solidFill>
                  <a:schemeClr val="bg1"/>
                </a:solidFill>
                <a:latin typeface="Tahoma" panose="020B0604030504040204" pitchFamily="34" charset="0"/>
                <a:ea typeface="Tahoma" panose="020B0604030504040204" pitchFamily="34" charset="0"/>
                <a:cs typeface="Tahoma" panose="020B0604030504040204" pitchFamily="34" charset="0"/>
              </a:rPr>
              <a:t>Field</a:t>
            </a:r>
            <a:r>
              <a:rPr sz="3200" b="1" spc="-4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3200" b="1" dirty="0">
                <a:solidFill>
                  <a:schemeClr val="bg1"/>
                </a:solidFill>
                <a:latin typeface="Tahoma" panose="020B0604030504040204" pitchFamily="34" charset="0"/>
                <a:ea typeface="Tahoma" panose="020B0604030504040204" pitchFamily="34" charset="0"/>
                <a:cs typeface="Tahoma" panose="020B0604030504040204" pitchFamily="34" charset="0"/>
              </a:rPr>
              <a:t>of</a:t>
            </a:r>
            <a:r>
              <a:rPr sz="3200" b="1" spc="-5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3200" b="1" dirty="0">
                <a:solidFill>
                  <a:schemeClr val="bg1"/>
                </a:solidFill>
                <a:latin typeface="Tahoma" panose="020B0604030504040204" pitchFamily="34" charset="0"/>
                <a:ea typeface="Tahoma" panose="020B0604030504040204" pitchFamily="34" charset="0"/>
                <a:cs typeface="Tahoma" panose="020B0604030504040204" pitchFamily="34" charset="0"/>
              </a:rPr>
              <a:t>Study</a:t>
            </a:r>
            <a:r>
              <a:rPr sz="3200" b="1" spc="-2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3200" b="1" dirty="0">
                <a:solidFill>
                  <a:schemeClr val="bg1"/>
                </a:solidFill>
                <a:latin typeface="Tahoma" panose="020B0604030504040204" pitchFamily="34" charset="0"/>
                <a:ea typeface="Tahoma" panose="020B0604030504040204" pitchFamily="34" charset="0"/>
                <a:cs typeface="Tahoma" panose="020B0604030504040204" pitchFamily="34" charset="0"/>
              </a:rPr>
              <a:t>Curriculum</a:t>
            </a:r>
            <a:r>
              <a:rPr sz="3200" b="1" spc="-2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3200" b="1" spc="-10" dirty="0">
                <a:solidFill>
                  <a:schemeClr val="bg1"/>
                </a:solidFill>
                <a:latin typeface="Tahoma" panose="020B0604030504040204" pitchFamily="34" charset="0"/>
                <a:ea typeface="Tahoma" panose="020B0604030504040204" pitchFamily="34" charset="0"/>
                <a:cs typeface="Tahoma" panose="020B0604030504040204" pitchFamily="34" charset="0"/>
              </a:rPr>
              <a:t>Components</a:t>
            </a:r>
            <a:endParaRPr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5"/>
          <p:cNvSpPr txBox="1"/>
          <p:nvPr/>
        </p:nvSpPr>
        <p:spPr>
          <a:xfrm>
            <a:off x="582631" y="1554378"/>
            <a:ext cx="10981678" cy="4519186"/>
          </a:xfrm>
          <a:prstGeom prst="rect">
            <a:avLst/>
          </a:prstGeom>
          <a:solidFill>
            <a:srgbClr val="F9F9F9"/>
          </a:solidFill>
        </p:spPr>
        <p:txBody>
          <a:bodyPr vert="horz" wrap="square" lIns="0" tIns="12700" rIns="0" bIns="0" rtlCol="0">
            <a:spAutoFit/>
          </a:bodyPr>
          <a:lstStyle/>
          <a:p>
            <a:pPr marL="12700" marR="263525">
              <a:lnSpc>
                <a:spcPct val="100000"/>
              </a:lnSpc>
              <a:spcBef>
                <a:spcPts val="100"/>
              </a:spcBef>
            </a:pPr>
            <a:r>
              <a:rPr lang="en-US" sz="2000" b="1" spc="55" dirty="0" smtClean="0">
                <a:latin typeface="Calibri"/>
                <a:cs typeface="Calibri"/>
              </a:rPr>
              <a:t>Adopted by the THECB </a:t>
            </a:r>
            <a:r>
              <a:rPr lang="en-US" sz="2000" b="1" spc="110" dirty="0" smtClean="0">
                <a:latin typeface="Calibri"/>
                <a:cs typeface="Calibri"/>
              </a:rPr>
              <a:t>in March 2021 under </a:t>
            </a:r>
            <a:r>
              <a:rPr sz="2000" b="1" spc="60" dirty="0" smtClean="0">
                <a:latin typeface="Calibri"/>
                <a:cs typeface="Calibri"/>
              </a:rPr>
              <a:t>the</a:t>
            </a:r>
            <a:r>
              <a:rPr sz="2000" b="1" spc="45" dirty="0" smtClean="0">
                <a:latin typeface="Calibri"/>
                <a:cs typeface="Calibri"/>
              </a:rPr>
              <a:t> </a:t>
            </a:r>
            <a:r>
              <a:rPr sz="2000" b="1" spc="90" dirty="0">
                <a:latin typeface="Calibri"/>
                <a:cs typeface="Calibri"/>
              </a:rPr>
              <a:t>revised</a:t>
            </a:r>
            <a:r>
              <a:rPr sz="2000" b="1" spc="-5" dirty="0">
                <a:latin typeface="Calibri"/>
                <a:cs typeface="Calibri"/>
              </a:rPr>
              <a:t> </a:t>
            </a:r>
            <a:r>
              <a:rPr sz="2000" b="1" spc="45" dirty="0">
                <a:latin typeface="Calibri"/>
                <a:cs typeface="Calibri"/>
              </a:rPr>
              <a:t>Transfer </a:t>
            </a:r>
            <a:r>
              <a:rPr sz="2000" b="1" spc="70" dirty="0">
                <a:latin typeface="Calibri"/>
                <a:cs typeface="Calibri"/>
              </a:rPr>
              <a:t>Rules,</a:t>
            </a:r>
            <a:r>
              <a:rPr sz="2000" b="1" spc="-20" dirty="0">
                <a:latin typeface="Calibri"/>
                <a:cs typeface="Calibri"/>
              </a:rPr>
              <a:t> </a:t>
            </a:r>
            <a:r>
              <a:rPr sz="2000" b="1" spc="75" dirty="0">
                <a:latin typeface="Calibri"/>
                <a:cs typeface="Calibri"/>
              </a:rPr>
              <a:t>which</a:t>
            </a:r>
            <a:r>
              <a:rPr sz="2000" b="1" spc="40" dirty="0">
                <a:latin typeface="Calibri"/>
                <a:cs typeface="Calibri"/>
              </a:rPr>
              <a:t> </a:t>
            </a:r>
            <a:r>
              <a:rPr sz="2000" b="1" spc="105" dirty="0">
                <a:latin typeface="Calibri"/>
                <a:cs typeface="Calibri"/>
              </a:rPr>
              <a:t>implemented</a:t>
            </a:r>
            <a:r>
              <a:rPr sz="2000" b="1" spc="20" dirty="0">
                <a:latin typeface="Calibri"/>
                <a:cs typeface="Calibri"/>
              </a:rPr>
              <a:t> </a:t>
            </a:r>
            <a:r>
              <a:rPr sz="2000" b="1" spc="60" dirty="0">
                <a:latin typeface="Calibri"/>
                <a:cs typeface="Calibri"/>
              </a:rPr>
              <a:t>the </a:t>
            </a:r>
            <a:r>
              <a:rPr sz="2000" b="1" spc="85" dirty="0">
                <a:latin typeface="Calibri"/>
                <a:cs typeface="Calibri"/>
              </a:rPr>
              <a:t>new</a:t>
            </a:r>
            <a:r>
              <a:rPr sz="2000" b="1" spc="-5" dirty="0">
                <a:latin typeface="Calibri"/>
                <a:cs typeface="Calibri"/>
              </a:rPr>
              <a:t> </a:t>
            </a:r>
            <a:r>
              <a:rPr sz="2000" b="1" spc="60" dirty="0">
                <a:latin typeface="Calibri"/>
                <a:cs typeface="Calibri"/>
              </a:rPr>
              <a:t>Texas </a:t>
            </a:r>
            <a:r>
              <a:rPr sz="2000" b="1" spc="45" dirty="0">
                <a:latin typeface="Calibri"/>
                <a:cs typeface="Calibri"/>
              </a:rPr>
              <a:t>Transfer</a:t>
            </a:r>
            <a:r>
              <a:rPr sz="2000" b="1" spc="65" dirty="0">
                <a:latin typeface="Calibri"/>
                <a:cs typeface="Calibri"/>
              </a:rPr>
              <a:t> framework </a:t>
            </a:r>
            <a:r>
              <a:rPr sz="2000" b="1" spc="125" dirty="0">
                <a:latin typeface="Calibri"/>
                <a:cs typeface="Calibri"/>
              </a:rPr>
              <a:t>and</a:t>
            </a:r>
            <a:r>
              <a:rPr sz="2000" b="1" spc="85" dirty="0">
                <a:latin typeface="Calibri"/>
                <a:cs typeface="Calibri"/>
              </a:rPr>
              <a:t> </a:t>
            </a:r>
            <a:r>
              <a:rPr sz="2000" b="1" spc="90" dirty="0">
                <a:latin typeface="Calibri"/>
                <a:cs typeface="Calibri"/>
              </a:rPr>
              <a:t>revised</a:t>
            </a:r>
            <a:r>
              <a:rPr sz="2000" b="1" spc="60" dirty="0">
                <a:latin typeface="Calibri"/>
                <a:cs typeface="Calibri"/>
              </a:rPr>
              <a:t> the</a:t>
            </a:r>
            <a:r>
              <a:rPr sz="2000" b="1" spc="30" dirty="0">
                <a:latin typeface="Calibri"/>
                <a:cs typeface="Calibri"/>
              </a:rPr>
              <a:t> </a:t>
            </a:r>
            <a:r>
              <a:rPr sz="2000" b="1" spc="70" dirty="0">
                <a:latin typeface="Calibri"/>
                <a:cs typeface="Calibri"/>
              </a:rPr>
              <a:t>Texas</a:t>
            </a:r>
            <a:r>
              <a:rPr sz="2000" b="1" spc="20" dirty="0">
                <a:latin typeface="Calibri"/>
                <a:cs typeface="Calibri"/>
              </a:rPr>
              <a:t> </a:t>
            </a:r>
            <a:r>
              <a:rPr sz="2000" b="1" dirty="0">
                <a:latin typeface="Calibri"/>
                <a:cs typeface="Calibri"/>
              </a:rPr>
              <a:t>Transfer</a:t>
            </a:r>
            <a:r>
              <a:rPr sz="2000" b="1" spc="85" dirty="0">
                <a:latin typeface="Calibri"/>
                <a:cs typeface="Calibri"/>
              </a:rPr>
              <a:t> </a:t>
            </a:r>
            <a:r>
              <a:rPr sz="2000" b="1" spc="110" dirty="0">
                <a:latin typeface="Calibri"/>
                <a:cs typeface="Calibri"/>
              </a:rPr>
              <a:t>Field</a:t>
            </a:r>
            <a:r>
              <a:rPr sz="2000" b="1" spc="60" dirty="0">
                <a:latin typeface="Calibri"/>
                <a:cs typeface="Calibri"/>
              </a:rPr>
              <a:t> of</a:t>
            </a:r>
            <a:r>
              <a:rPr sz="2000" b="1" spc="120" dirty="0">
                <a:latin typeface="Calibri"/>
                <a:cs typeface="Calibri"/>
              </a:rPr>
              <a:t> </a:t>
            </a:r>
            <a:r>
              <a:rPr sz="2000" b="1" spc="100" dirty="0">
                <a:latin typeface="Calibri"/>
                <a:cs typeface="Calibri"/>
              </a:rPr>
              <a:t>Study</a:t>
            </a:r>
            <a:r>
              <a:rPr sz="2000" b="1" spc="65" dirty="0">
                <a:latin typeface="Calibri"/>
                <a:cs typeface="Calibri"/>
              </a:rPr>
              <a:t> </a:t>
            </a:r>
            <a:r>
              <a:rPr sz="2000" b="1" spc="90" dirty="0">
                <a:latin typeface="Calibri"/>
                <a:cs typeface="Calibri"/>
              </a:rPr>
              <a:t>Curriculum,</a:t>
            </a:r>
            <a:r>
              <a:rPr sz="2000" b="1" spc="35" dirty="0">
                <a:latin typeface="Calibri"/>
                <a:cs typeface="Calibri"/>
              </a:rPr>
              <a:t> </a:t>
            </a:r>
            <a:r>
              <a:rPr sz="2000" b="1" spc="80" dirty="0">
                <a:latin typeface="Calibri"/>
                <a:cs typeface="Calibri"/>
              </a:rPr>
              <a:t>which</a:t>
            </a:r>
            <a:r>
              <a:rPr sz="2000" b="1" spc="60" dirty="0">
                <a:latin typeface="Calibri"/>
                <a:cs typeface="Calibri"/>
              </a:rPr>
              <a:t> </a:t>
            </a:r>
            <a:r>
              <a:rPr sz="2000" b="1" spc="90" dirty="0">
                <a:latin typeface="Calibri"/>
                <a:cs typeface="Calibri"/>
              </a:rPr>
              <a:t>now</a:t>
            </a:r>
            <a:r>
              <a:rPr sz="2000" b="1" spc="70" dirty="0">
                <a:latin typeface="Calibri"/>
                <a:cs typeface="Calibri"/>
              </a:rPr>
              <a:t> </a:t>
            </a:r>
            <a:r>
              <a:rPr sz="2000" b="1" spc="80" dirty="0">
                <a:latin typeface="Calibri"/>
                <a:cs typeface="Calibri"/>
              </a:rPr>
              <a:t>consists</a:t>
            </a:r>
            <a:r>
              <a:rPr sz="2000" b="1" spc="65" dirty="0">
                <a:latin typeface="Calibri"/>
                <a:cs typeface="Calibri"/>
              </a:rPr>
              <a:t> </a:t>
            </a:r>
            <a:r>
              <a:rPr sz="2000" b="1" spc="35" dirty="0">
                <a:latin typeface="Calibri"/>
                <a:cs typeface="Calibri"/>
              </a:rPr>
              <a:t>of </a:t>
            </a:r>
            <a:r>
              <a:rPr sz="2000" b="1" spc="60" dirty="0">
                <a:latin typeface="Calibri"/>
                <a:cs typeface="Calibri"/>
              </a:rPr>
              <a:t>the </a:t>
            </a:r>
            <a:r>
              <a:rPr sz="2000" b="1" spc="85" dirty="0">
                <a:latin typeface="Calibri"/>
                <a:cs typeface="Calibri"/>
              </a:rPr>
              <a:t>following</a:t>
            </a:r>
            <a:r>
              <a:rPr sz="2000" b="1" spc="35" dirty="0">
                <a:latin typeface="Calibri"/>
                <a:cs typeface="Calibri"/>
              </a:rPr>
              <a:t> </a:t>
            </a:r>
            <a:r>
              <a:rPr sz="2000" b="1" spc="95" dirty="0">
                <a:latin typeface="Calibri"/>
                <a:cs typeface="Calibri"/>
              </a:rPr>
              <a:t>components:</a:t>
            </a:r>
            <a:endParaRPr sz="2000" b="1" dirty="0">
              <a:latin typeface="Calibri"/>
              <a:cs typeface="Calibri"/>
            </a:endParaRPr>
          </a:p>
          <a:p>
            <a:pPr>
              <a:lnSpc>
                <a:spcPct val="100000"/>
              </a:lnSpc>
              <a:spcBef>
                <a:spcPts val="20"/>
              </a:spcBef>
            </a:pPr>
            <a:endParaRPr sz="1750" dirty="0">
              <a:latin typeface="Calibri"/>
              <a:cs typeface="Calibri"/>
            </a:endParaRPr>
          </a:p>
          <a:p>
            <a:pPr marL="299085" indent="-287020" algn="just">
              <a:lnSpc>
                <a:spcPct val="100000"/>
              </a:lnSpc>
              <a:buFont typeface="Arial"/>
              <a:buChar char="•"/>
              <a:tabLst>
                <a:tab pos="299720" algn="l"/>
              </a:tabLst>
            </a:pPr>
            <a:r>
              <a:rPr sz="2400" b="1" spc="140" dirty="0">
                <a:solidFill>
                  <a:srgbClr val="781F1C"/>
                </a:solidFill>
                <a:latin typeface="Calibri"/>
                <a:cs typeface="Calibri"/>
              </a:rPr>
              <a:t>Selected</a:t>
            </a:r>
            <a:r>
              <a:rPr sz="2400" b="1" spc="75" dirty="0">
                <a:solidFill>
                  <a:srgbClr val="781F1C"/>
                </a:solidFill>
                <a:latin typeface="Calibri"/>
                <a:cs typeface="Calibri"/>
              </a:rPr>
              <a:t> </a:t>
            </a:r>
            <a:r>
              <a:rPr sz="2400" b="1" spc="120" dirty="0">
                <a:solidFill>
                  <a:srgbClr val="781F1C"/>
                </a:solidFill>
                <a:latin typeface="Calibri"/>
                <a:cs typeface="Calibri"/>
              </a:rPr>
              <a:t>Discipline-</a:t>
            </a:r>
            <a:r>
              <a:rPr sz="2400" b="1" spc="135" dirty="0">
                <a:solidFill>
                  <a:srgbClr val="781F1C"/>
                </a:solidFill>
                <a:latin typeface="Calibri"/>
                <a:cs typeface="Calibri"/>
              </a:rPr>
              <a:t>Specific</a:t>
            </a:r>
            <a:r>
              <a:rPr sz="2400" b="1" spc="100" dirty="0">
                <a:solidFill>
                  <a:srgbClr val="781F1C"/>
                </a:solidFill>
                <a:latin typeface="Calibri"/>
                <a:cs typeface="Calibri"/>
              </a:rPr>
              <a:t> </a:t>
            </a:r>
            <a:r>
              <a:rPr sz="2400" b="1" spc="114" dirty="0">
                <a:solidFill>
                  <a:srgbClr val="781F1C"/>
                </a:solidFill>
                <a:latin typeface="Calibri"/>
                <a:cs typeface="Calibri"/>
              </a:rPr>
              <a:t>Texas</a:t>
            </a:r>
            <a:r>
              <a:rPr sz="2400" b="1" spc="70" dirty="0">
                <a:solidFill>
                  <a:srgbClr val="781F1C"/>
                </a:solidFill>
                <a:latin typeface="Calibri"/>
                <a:cs typeface="Calibri"/>
              </a:rPr>
              <a:t> </a:t>
            </a:r>
            <a:r>
              <a:rPr sz="2400" b="1" spc="150" dirty="0">
                <a:solidFill>
                  <a:srgbClr val="781F1C"/>
                </a:solidFill>
                <a:latin typeface="Calibri"/>
                <a:cs typeface="Calibri"/>
              </a:rPr>
              <a:t>Core</a:t>
            </a:r>
            <a:r>
              <a:rPr sz="2400" b="1" spc="75" dirty="0">
                <a:solidFill>
                  <a:srgbClr val="781F1C"/>
                </a:solidFill>
                <a:latin typeface="Calibri"/>
                <a:cs typeface="Calibri"/>
              </a:rPr>
              <a:t> </a:t>
            </a:r>
            <a:r>
              <a:rPr sz="2400" b="1" spc="75" dirty="0">
                <a:solidFill>
                  <a:srgbClr val="781F1C"/>
                </a:solidFill>
                <a:latin typeface="Calibri"/>
                <a:cs typeface="Calibri"/>
              </a:rPr>
              <a:t>Curriculum </a:t>
            </a:r>
            <a:r>
              <a:rPr sz="2400" b="1" spc="75" dirty="0" smtClean="0">
                <a:solidFill>
                  <a:srgbClr val="781F1C"/>
                </a:solidFill>
                <a:latin typeface="Calibri"/>
                <a:cs typeface="Calibri"/>
              </a:rPr>
              <a:t>courses</a:t>
            </a:r>
            <a:r>
              <a:rPr lang="en-US" spc="90" dirty="0" smtClean="0">
                <a:latin typeface="Calibri"/>
                <a:cs typeface="Calibri"/>
              </a:rPr>
              <a:t>, </a:t>
            </a:r>
            <a:r>
              <a:rPr lang="en-US" sz="2000" spc="90" dirty="0" smtClean="0">
                <a:latin typeface="Calibri"/>
                <a:cs typeface="Calibri"/>
              </a:rPr>
              <a:t>Unspecified SCH</a:t>
            </a:r>
            <a:endParaRPr sz="2000" dirty="0" smtClean="0">
              <a:latin typeface="Calibri"/>
              <a:cs typeface="Calibri"/>
            </a:endParaRPr>
          </a:p>
          <a:p>
            <a:pPr marL="756285" marR="5080" indent="-287020" algn="just">
              <a:buFont typeface="Courier New"/>
              <a:buChar char="o"/>
              <a:tabLst>
                <a:tab pos="1214120" algn="l"/>
              </a:tabLst>
            </a:pPr>
            <a:r>
              <a:rPr sz="2000" i="1" spc="110" dirty="0" smtClean="0">
                <a:latin typeface="Calibri"/>
                <a:cs typeface="Calibri"/>
              </a:rPr>
              <a:t>The</a:t>
            </a:r>
            <a:r>
              <a:rPr sz="2000" i="1" spc="60" dirty="0" smtClean="0">
                <a:latin typeface="Calibri"/>
                <a:cs typeface="Calibri"/>
              </a:rPr>
              <a:t> </a:t>
            </a:r>
            <a:r>
              <a:rPr sz="2000" i="1" spc="120" dirty="0" smtClean="0">
                <a:latin typeface="Calibri"/>
                <a:cs typeface="Calibri"/>
              </a:rPr>
              <a:t>number</a:t>
            </a:r>
            <a:r>
              <a:rPr sz="2000" i="1" spc="50" dirty="0" smtClean="0">
                <a:latin typeface="Calibri"/>
                <a:cs typeface="Calibri"/>
              </a:rPr>
              <a:t> </a:t>
            </a:r>
            <a:r>
              <a:rPr sz="2000" i="1" spc="55" dirty="0" smtClean="0">
                <a:latin typeface="Calibri"/>
                <a:cs typeface="Calibri"/>
              </a:rPr>
              <a:t>of</a:t>
            </a:r>
            <a:r>
              <a:rPr sz="2000" i="1" spc="75" dirty="0" smtClean="0">
                <a:latin typeface="Calibri"/>
                <a:cs typeface="Calibri"/>
              </a:rPr>
              <a:t> </a:t>
            </a:r>
            <a:r>
              <a:rPr sz="2000" i="1" spc="50" dirty="0" smtClean="0">
                <a:latin typeface="Calibri"/>
                <a:cs typeface="Calibri"/>
              </a:rPr>
              <a:t>Texas</a:t>
            </a:r>
            <a:r>
              <a:rPr sz="2000" i="1" spc="60" dirty="0" smtClean="0">
                <a:latin typeface="Calibri"/>
                <a:cs typeface="Calibri"/>
              </a:rPr>
              <a:t> </a:t>
            </a:r>
            <a:r>
              <a:rPr sz="2000" i="1" spc="145" dirty="0" smtClean="0">
                <a:latin typeface="Calibri"/>
                <a:cs typeface="Calibri"/>
              </a:rPr>
              <a:t>Core</a:t>
            </a:r>
            <a:r>
              <a:rPr sz="2000" i="1" spc="80" dirty="0" smtClean="0">
                <a:latin typeface="Calibri"/>
                <a:cs typeface="Calibri"/>
              </a:rPr>
              <a:t> </a:t>
            </a:r>
            <a:r>
              <a:rPr sz="2000" i="1" spc="105" dirty="0" smtClean="0">
                <a:latin typeface="Calibri"/>
                <a:cs typeface="Calibri"/>
              </a:rPr>
              <a:t>Curriculum</a:t>
            </a:r>
            <a:r>
              <a:rPr sz="2000" i="1" spc="45" dirty="0" smtClean="0">
                <a:latin typeface="Calibri"/>
                <a:cs typeface="Calibri"/>
              </a:rPr>
              <a:t> </a:t>
            </a:r>
            <a:r>
              <a:rPr sz="2000" i="1" spc="95" dirty="0" smtClean="0">
                <a:latin typeface="Calibri"/>
                <a:cs typeface="Calibri"/>
              </a:rPr>
              <a:t>courses,</a:t>
            </a:r>
            <a:r>
              <a:rPr sz="2000" i="1" spc="-10" dirty="0" smtClean="0">
                <a:latin typeface="Calibri"/>
                <a:cs typeface="Calibri"/>
              </a:rPr>
              <a:t> </a:t>
            </a:r>
            <a:r>
              <a:rPr sz="2000" i="1" dirty="0" smtClean="0">
                <a:latin typeface="Calibri"/>
                <a:cs typeface="Calibri"/>
              </a:rPr>
              <a:t>if</a:t>
            </a:r>
            <a:r>
              <a:rPr sz="2000" i="1" spc="114" dirty="0" smtClean="0">
                <a:latin typeface="Calibri"/>
                <a:cs typeface="Calibri"/>
              </a:rPr>
              <a:t> </a:t>
            </a:r>
            <a:r>
              <a:rPr sz="2000" i="1" dirty="0" smtClean="0">
                <a:latin typeface="Calibri"/>
                <a:cs typeface="Calibri"/>
              </a:rPr>
              <a:t>any,</a:t>
            </a:r>
            <a:r>
              <a:rPr sz="2000" i="1" spc="10" dirty="0" smtClean="0">
                <a:latin typeface="Calibri"/>
                <a:cs typeface="Calibri"/>
              </a:rPr>
              <a:t> </a:t>
            </a:r>
            <a:r>
              <a:rPr sz="2000" i="1" dirty="0" smtClean="0">
                <a:latin typeface="Calibri"/>
                <a:cs typeface="Calibri"/>
              </a:rPr>
              <a:t>will</a:t>
            </a:r>
            <a:r>
              <a:rPr sz="2000" i="1" spc="50" dirty="0" smtClean="0">
                <a:latin typeface="Calibri"/>
                <a:cs typeface="Calibri"/>
              </a:rPr>
              <a:t> </a:t>
            </a:r>
            <a:r>
              <a:rPr sz="2000" i="1" spc="175" dirty="0" smtClean="0">
                <a:latin typeface="Calibri"/>
                <a:cs typeface="Calibri"/>
              </a:rPr>
              <a:t>be</a:t>
            </a:r>
            <a:r>
              <a:rPr sz="2000" i="1" spc="65" dirty="0" smtClean="0">
                <a:latin typeface="Calibri"/>
                <a:cs typeface="Calibri"/>
              </a:rPr>
              <a:t> </a:t>
            </a:r>
            <a:r>
              <a:rPr sz="2000" i="1" spc="105" dirty="0" smtClean="0">
                <a:latin typeface="Calibri"/>
                <a:cs typeface="Calibri"/>
              </a:rPr>
              <a:t>determined</a:t>
            </a:r>
            <a:r>
              <a:rPr sz="2000" i="1" spc="50" dirty="0" smtClean="0">
                <a:latin typeface="Calibri"/>
                <a:cs typeface="Calibri"/>
              </a:rPr>
              <a:t> </a:t>
            </a:r>
            <a:r>
              <a:rPr sz="2000" i="1" spc="125" dirty="0" smtClean="0">
                <a:latin typeface="Calibri"/>
                <a:cs typeface="Calibri"/>
              </a:rPr>
              <a:t>by</a:t>
            </a:r>
            <a:r>
              <a:rPr sz="2000" i="1" spc="70" dirty="0" smtClean="0">
                <a:latin typeface="Calibri"/>
                <a:cs typeface="Calibri"/>
              </a:rPr>
              <a:t> the</a:t>
            </a:r>
            <a:r>
              <a:rPr sz="2000" i="1" spc="50" dirty="0" smtClean="0">
                <a:latin typeface="Calibri"/>
                <a:cs typeface="Calibri"/>
              </a:rPr>
              <a:t> </a:t>
            </a:r>
            <a:r>
              <a:rPr sz="2000" i="1" spc="105" dirty="0" smtClean="0">
                <a:latin typeface="Calibri"/>
                <a:cs typeface="Calibri"/>
              </a:rPr>
              <a:t>Discipline </a:t>
            </a:r>
            <a:r>
              <a:rPr sz="2000" i="1" spc="110" dirty="0" smtClean="0">
                <a:latin typeface="Calibri"/>
                <a:cs typeface="Calibri"/>
              </a:rPr>
              <a:t>Specific</a:t>
            </a:r>
            <a:r>
              <a:rPr sz="2000" i="1" spc="40" dirty="0" smtClean="0">
                <a:latin typeface="Calibri"/>
                <a:cs typeface="Calibri"/>
              </a:rPr>
              <a:t> </a:t>
            </a:r>
            <a:r>
              <a:rPr sz="2000" i="1" spc="105" dirty="0" smtClean="0">
                <a:latin typeface="Calibri"/>
                <a:cs typeface="Calibri"/>
              </a:rPr>
              <a:t>Subcommittee</a:t>
            </a:r>
            <a:r>
              <a:rPr sz="2000" i="1" spc="40" dirty="0" smtClean="0">
                <a:latin typeface="Calibri"/>
                <a:cs typeface="Calibri"/>
              </a:rPr>
              <a:t> </a:t>
            </a:r>
            <a:r>
              <a:rPr sz="2000" i="1" spc="105" dirty="0" smtClean="0">
                <a:latin typeface="Calibri"/>
                <a:cs typeface="Calibri"/>
              </a:rPr>
              <a:t>and</a:t>
            </a:r>
            <a:r>
              <a:rPr sz="2000" i="1" spc="80" dirty="0" smtClean="0">
                <a:latin typeface="Calibri"/>
                <a:cs typeface="Calibri"/>
              </a:rPr>
              <a:t> </a:t>
            </a:r>
            <a:r>
              <a:rPr sz="2000" i="1" dirty="0" smtClean="0">
                <a:latin typeface="Calibri"/>
                <a:cs typeface="Calibri"/>
              </a:rPr>
              <a:t>will</a:t>
            </a:r>
            <a:r>
              <a:rPr sz="2000" i="1" spc="60" dirty="0" smtClean="0">
                <a:latin typeface="Calibri"/>
                <a:cs typeface="Calibri"/>
              </a:rPr>
              <a:t> </a:t>
            </a:r>
            <a:r>
              <a:rPr sz="2000" i="1" spc="110" dirty="0" smtClean="0">
                <a:latin typeface="Calibri"/>
                <a:cs typeface="Calibri"/>
              </a:rPr>
              <a:t>include</a:t>
            </a:r>
            <a:r>
              <a:rPr sz="2000" i="1" spc="60" dirty="0" smtClean="0">
                <a:latin typeface="Calibri"/>
                <a:cs typeface="Calibri"/>
              </a:rPr>
              <a:t> </a:t>
            </a:r>
            <a:r>
              <a:rPr sz="2000" i="1" spc="85" dirty="0" smtClean="0">
                <a:latin typeface="Calibri"/>
                <a:cs typeface="Calibri"/>
              </a:rPr>
              <a:t>only</a:t>
            </a:r>
            <a:r>
              <a:rPr sz="2000" i="1" spc="75" dirty="0" smtClean="0">
                <a:latin typeface="Calibri"/>
                <a:cs typeface="Calibri"/>
              </a:rPr>
              <a:t> </a:t>
            </a:r>
            <a:r>
              <a:rPr sz="2000" i="1" spc="85" dirty="0" smtClean="0">
                <a:latin typeface="Calibri"/>
                <a:cs typeface="Calibri"/>
              </a:rPr>
              <a:t>those</a:t>
            </a:r>
            <a:r>
              <a:rPr sz="2000" i="1" spc="55" dirty="0" smtClean="0">
                <a:latin typeface="Calibri"/>
                <a:cs typeface="Calibri"/>
              </a:rPr>
              <a:t> </a:t>
            </a:r>
            <a:r>
              <a:rPr sz="2000" i="1" spc="105" dirty="0" smtClean="0">
                <a:latin typeface="Calibri"/>
                <a:cs typeface="Calibri"/>
              </a:rPr>
              <a:t>courses</a:t>
            </a:r>
            <a:r>
              <a:rPr sz="2000" i="1" spc="75" dirty="0" smtClean="0">
                <a:latin typeface="Calibri"/>
                <a:cs typeface="Calibri"/>
              </a:rPr>
              <a:t> </a:t>
            </a:r>
            <a:r>
              <a:rPr sz="2000" i="1" spc="55" dirty="0" smtClean="0">
                <a:latin typeface="Calibri"/>
                <a:cs typeface="Calibri"/>
              </a:rPr>
              <a:t>relevant</a:t>
            </a:r>
            <a:r>
              <a:rPr sz="2000" i="1" spc="45" dirty="0" smtClean="0">
                <a:latin typeface="Calibri"/>
                <a:cs typeface="Calibri"/>
              </a:rPr>
              <a:t> </a:t>
            </a:r>
            <a:r>
              <a:rPr sz="2000" i="1" dirty="0" smtClean="0">
                <a:latin typeface="Calibri"/>
                <a:cs typeface="Calibri"/>
              </a:rPr>
              <a:t>for</a:t>
            </a:r>
            <a:r>
              <a:rPr sz="2000" i="1" spc="80" dirty="0" smtClean="0">
                <a:latin typeface="Calibri"/>
                <a:cs typeface="Calibri"/>
              </a:rPr>
              <a:t> </a:t>
            </a:r>
            <a:r>
              <a:rPr sz="2000" i="1" spc="70" dirty="0" smtClean="0">
                <a:latin typeface="Calibri"/>
                <a:cs typeface="Calibri"/>
              </a:rPr>
              <a:t>the</a:t>
            </a:r>
            <a:r>
              <a:rPr sz="2000" i="1" spc="55" dirty="0" smtClean="0">
                <a:latin typeface="Calibri"/>
                <a:cs typeface="Calibri"/>
              </a:rPr>
              <a:t> </a:t>
            </a:r>
            <a:r>
              <a:rPr sz="2000" i="1" spc="60" dirty="0" smtClean="0">
                <a:latin typeface="Calibri"/>
                <a:cs typeface="Calibri"/>
              </a:rPr>
              <a:t>major</a:t>
            </a:r>
            <a:r>
              <a:rPr sz="2000" i="1" spc="80" dirty="0" smtClean="0">
                <a:latin typeface="Calibri"/>
                <a:cs typeface="Calibri"/>
              </a:rPr>
              <a:t> </a:t>
            </a:r>
            <a:r>
              <a:rPr sz="2000" i="1" spc="105" dirty="0" smtClean="0">
                <a:latin typeface="Calibri"/>
                <a:cs typeface="Calibri"/>
              </a:rPr>
              <a:t>course</a:t>
            </a:r>
            <a:r>
              <a:rPr sz="2000" i="1" spc="70" dirty="0" smtClean="0">
                <a:latin typeface="Calibri"/>
                <a:cs typeface="Calibri"/>
              </a:rPr>
              <a:t> </a:t>
            </a:r>
            <a:r>
              <a:rPr sz="2000" i="1" spc="30" dirty="0" smtClean="0">
                <a:latin typeface="Calibri"/>
                <a:cs typeface="Calibri"/>
              </a:rPr>
              <a:t>of </a:t>
            </a:r>
            <a:r>
              <a:rPr sz="2000" i="1" spc="45" dirty="0" smtClean="0">
                <a:latin typeface="Calibri"/>
                <a:cs typeface="Calibri"/>
              </a:rPr>
              <a:t>study.</a:t>
            </a:r>
            <a:endParaRPr sz="2000" dirty="0" smtClean="0">
              <a:latin typeface="Calibri"/>
              <a:cs typeface="Calibri"/>
            </a:endParaRPr>
          </a:p>
          <a:p>
            <a:pPr marL="299085" indent="-287020" algn="just">
              <a:lnSpc>
                <a:spcPct val="100000"/>
              </a:lnSpc>
              <a:spcBef>
                <a:spcPts val="1440"/>
              </a:spcBef>
              <a:buFont typeface="Arial"/>
              <a:buChar char="•"/>
              <a:tabLst>
                <a:tab pos="299720" algn="l"/>
              </a:tabLst>
            </a:pPr>
            <a:r>
              <a:rPr sz="2400" b="1" spc="135" dirty="0" smtClean="0">
                <a:solidFill>
                  <a:srgbClr val="781F1C"/>
                </a:solidFill>
                <a:latin typeface="Calibri"/>
                <a:cs typeface="Calibri"/>
              </a:rPr>
              <a:t>Discipline</a:t>
            </a:r>
            <a:r>
              <a:rPr sz="2400" b="1" spc="80" dirty="0" smtClean="0">
                <a:solidFill>
                  <a:srgbClr val="781F1C"/>
                </a:solidFill>
                <a:latin typeface="Calibri"/>
                <a:cs typeface="Calibri"/>
              </a:rPr>
              <a:t> </a:t>
            </a:r>
            <a:r>
              <a:rPr sz="2400" b="1" spc="125" dirty="0">
                <a:solidFill>
                  <a:srgbClr val="781F1C"/>
                </a:solidFill>
                <a:latin typeface="Calibri"/>
                <a:cs typeface="Calibri"/>
              </a:rPr>
              <a:t>Foundation</a:t>
            </a:r>
            <a:r>
              <a:rPr sz="2400" b="1" spc="65" dirty="0">
                <a:solidFill>
                  <a:srgbClr val="781F1C"/>
                </a:solidFill>
                <a:latin typeface="Calibri"/>
                <a:cs typeface="Calibri"/>
              </a:rPr>
              <a:t> </a:t>
            </a:r>
            <a:r>
              <a:rPr sz="2400" b="1" spc="135" dirty="0">
                <a:solidFill>
                  <a:srgbClr val="781F1C"/>
                </a:solidFill>
                <a:latin typeface="Calibri"/>
                <a:cs typeface="Calibri"/>
              </a:rPr>
              <a:t>Courses</a:t>
            </a:r>
            <a:r>
              <a:rPr sz="1800" b="1" spc="135" dirty="0">
                <a:solidFill>
                  <a:srgbClr val="781F1C"/>
                </a:solidFill>
                <a:latin typeface="Calibri"/>
                <a:cs typeface="Calibri"/>
              </a:rPr>
              <a:t>,</a:t>
            </a:r>
            <a:r>
              <a:rPr sz="1800" b="1" spc="5" dirty="0">
                <a:solidFill>
                  <a:srgbClr val="781F1C"/>
                </a:solidFill>
                <a:latin typeface="Calibri"/>
                <a:cs typeface="Calibri"/>
              </a:rPr>
              <a:t> </a:t>
            </a:r>
            <a:r>
              <a:rPr sz="2000" spc="135" dirty="0">
                <a:latin typeface="Calibri"/>
                <a:cs typeface="Calibri"/>
              </a:rPr>
              <a:t>up</a:t>
            </a:r>
            <a:r>
              <a:rPr sz="2000" spc="60" dirty="0">
                <a:latin typeface="Calibri"/>
                <a:cs typeface="Calibri"/>
              </a:rPr>
              <a:t> </a:t>
            </a:r>
            <a:r>
              <a:rPr sz="2000" spc="55" dirty="0">
                <a:latin typeface="Calibri"/>
                <a:cs typeface="Calibri"/>
              </a:rPr>
              <a:t>to </a:t>
            </a:r>
            <a:r>
              <a:rPr sz="2000" spc="125" dirty="0">
                <a:latin typeface="Calibri"/>
                <a:cs typeface="Calibri"/>
              </a:rPr>
              <a:t>12</a:t>
            </a:r>
            <a:r>
              <a:rPr sz="2000" spc="60" dirty="0">
                <a:latin typeface="Calibri"/>
                <a:cs typeface="Calibri"/>
              </a:rPr>
              <a:t> </a:t>
            </a:r>
            <a:r>
              <a:rPr sz="2000" spc="195" dirty="0">
                <a:latin typeface="Calibri"/>
                <a:cs typeface="Calibri"/>
              </a:rPr>
              <a:t>SCH</a:t>
            </a:r>
            <a:endParaRPr sz="2000" dirty="0">
              <a:latin typeface="Calibri"/>
              <a:cs typeface="Calibri"/>
            </a:endParaRPr>
          </a:p>
          <a:p>
            <a:pPr marL="299085" indent="-287020">
              <a:lnSpc>
                <a:spcPct val="100000"/>
              </a:lnSpc>
              <a:spcBef>
                <a:spcPts val="1440"/>
              </a:spcBef>
              <a:buFont typeface="Arial"/>
              <a:buChar char="•"/>
              <a:tabLst>
                <a:tab pos="299085" algn="l"/>
                <a:tab pos="299720" algn="l"/>
              </a:tabLst>
            </a:pPr>
            <a:r>
              <a:rPr sz="2400" b="1" spc="135" dirty="0">
                <a:solidFill>
                  <a:srgbClr val="781F1C"/>
                </a:solidFill>
                <a:latin typeface="Calibri"/>
                <a:cs typeface="Calibri"/>
              </a:rPr>
              <a:t>Directed Electives</a:t>
            </a:r>
            <a:r>
              <a:rPr sz="1800" b="1" spc="120" dirty="0">
                <a:solidFill>
                  <a:srgbClr val="781F1C"/>
                </a:solidFill>
                <a:latin typeface="Calibri"/>
                <a:cs typeface="Calibri"/>
              </a:rPr>
              <a:t>,</a:t>
            </a:r>
            <a:r>
              <a:rPr sz="1800" b="1" spc="90" dirty="0">
                <a:solidFill>
                  <a:srgbClr val="781F1C"/>
                </a:solidFill>
                <a:latin typeface="Calibri"/>
                <a:cs typeface="Calibri"/>
              </a:rPr>
              <a:t> </a:t>
            </a:r>
            <a:r>
              <a:rPr sz="2000" dirty="0">
                <a:latin typeface="Calibri"/>
                <a:cs typeface="Calibri"/>
              </a:rPr>
              <a:t>at</a:t>
            </a:r>
            <a:r>
              <a:rPr sz="2000" spc="70" dirty="0">
                <a:latin typeface="Calibri"/>
                <a:cs typeface="Calibri"/>
              </a:rPr>
              <a:t> </a:t>
            </a:r>
            <a:r>
              <a:rPr sz="2000" spc="55" dirty="0">
                <a:latin typeface="Calibri"/>
                <a:cs typeface="Calibri"/>
              </a:rPr>
              <a:t>least</a:t>
            </a:r>
            <a:r>
              <a:rPr sz="2000" spc="65" dirty="0">
                <a:latin typeface="Calibri"/>
                <a:cs typeface="Calibri"/>
              </a:rPr>
              <a:t> </a:t>
            </a:r>
            <a:r>
              <a:rPr sz="2000" spc="125" dirty="0">
                <a:latin typeface="Calibri"/>
                <a:cs typeface="Calibri"/>
              </a:rPr>
              <a:t>6</a:t>
            </a:r>
            <a:r>
              <a:rPr sz="2000" spc="70" dirty="0">
                <a:latin typeface="Calibri"/>
                <a:cs typeface="Calibri"/>
              </a:rPr>
              <a:t> </a:t>
            </a:r>
            <a:r>
              <a:rPr sz="2000" spc="204" dirty="0">
                <a:latin typeface="Calibri"/>
                <a:cs typeface="Calibri"/>
              </a:rPr>
              <a:t>SCH</a:t>
            </a:r>
            <a:endParaRPr sz="2000" dirty="0">
              <a:latin typeface="Calibri"/>
              <a:cs typeface="Calibri"/>
            </a:endParaRPr>
          </a:p>
          <a:p>
            <a:pPr marL="756285" marR="113030" indent="-287020">
              <a:buFont typeface="Courier New"/>
              <a:buChar char="o"/>
              <a:tabLst>
                <a:tab pos="1214120" algn="l"/>
              </a:tabLst>
            </a:pPr>
            <a:r>
              <a:rPr sz="2000" i="1" spc="110" dirty="0">
                <a:latin typeface="Calibri"/>
                <a:cs typeface="Calibri"/>
              </a:rPr>
              <a:t>The</a:t>
            </a:r>
            <a:r>
              <a:rPr sz="2000" i="1" spc="60" dirty="0">
                <a:latin typeface="Calibri"/>
                <a:cs typeface="Calibri"/>
              </a:rPr>
              <a:t> </a:t>
            </a:r>
            <a:r>
              <a:rPr sz="2000" i="1" spc="105" dirty="0">
                <a:latin typeface="Calibri"/>
                <a:cs typeface="Calibri"/>
              </a:rPr>
              <a:t>Directed</a:t>
            </a:r>
            <a:r>
              <a:rPr sz="2000" i="1" spc="45" dirty="0">
                <a:latin typeface="Calibri"/>
                <a:cs typeface="Calibri"/>
              </a:rPr>
              <a:t> </a:t>
            </a:r>
            <a:r>
              <a:rPr sz="2000" i="1" spc="85" dirty="0">
                <a:latin typeface="Calibri"/>
                <a:cs typeface="Calibri"/>
              </a:rPr>
              <a:t>Electives</a:t>
            </a:r>
            <a:r>
              <a:rPr sz="2000" i="1" spc="45" dirty="0">
                <a:latin typeface="Calibri"/>
                <a:cs typeface="Calibri"/>
              </a:rPr>
              <a:t> </a:t>
            </a:r>
            <a:r>
              <a:rPr sz="2000" i="1" dirty="0">
                <a:latin typeface="Calibri"/>
                <a:cs typeface="Calibri"/>
              </a:rPr>
              <a:t>will</a:t>
            </a:r>
            <a:r>
              <a:rPr sz="2000" i="1" spc="65" dirty="0">
                <a:latin typeface="Calibri"/>
                <a:cs typeface="Calibri"/>
              </a:rPr>
              <a:t> </a:t>
            </a:r>
            <a:r>
              <a:rPr sz="2000" i="1" spc="175" dirty="0">
                <a:latin typeface="Calibri"/>
                <a:cs typeface="Calibri"/>
              </a:rPr>
              <a:t>be</a:t>
            </a:r>
            <a:r>
              <a:rPr sz="2000" i="1" spc="50" dirty="0">
                <a:latin typeface="Calibri"/>
                <a:cs typeface="Calibri"/>
              </a:rPr>
              <a:t> </a:t>
            </a:r>
            <a:r>
              <a:rPr sz="2000" i="1" spc="85" dirty="0">
                <a:latin typeface="Calibri"/>
                <a:cs typeface="Calibri"/>
              </a:rPr>
              <a:t>submitted</a:t>
            </a:r>
            <a:r>
              <a:rPr sz="2000" i="1" spc="50" dirty="0">
                <a:latin typeface="Calibri"/>
                <a:cs typeface="Calibri"/>
              </a:rPr>
              <a:t> </a:t>
            </a:r>
            <a:r>
              <a:rPr sz="2000" i="1" dirty="0">
                <a:latin typeface="Calibri"/>
                <a:cs typeface="Calibri"/>
              </a:rPr>
              <a:t>to</a:t>
            </a:r>
            <a:r>
              <a:rPr sz="2000" i="1" spc="65" dirty="0">
                <a:latin typeface="Calibri"/>
                <a:cs typeface="Calibri"/>
              </a:rPr>
              <a:t> </a:t>
            </a:r>
            <a:r>
              <a:rPr sz="2000" i="1" spc="70" dirty="0">
                <a:latin typeface="Calibri"/>
                <a:cs typeface="Calibri"/>
              </a:rPr>
              <a:t>the</a:t>
            </a:r>
            <a:r>
              <a:rPr sz="2000" i="1" spc="65" dirty="0">
                <a:latin typeface="Calibri"/>
                <a:cs typeface="Calibri"/>
              </a:rPr>
              <a:t> </a:t>
            </a:r>
            <a:r>
              <a:rPr sz="2000" i="1" spc="100" dirty="0">
                <a:latin typeface="Calibri"/>
                <a:cs typeface="Calibri"/>
              </a:rPr>
              <a:t>Coordinating</a:t>
            </a:r>
            <a:r>
              <a:rPr sz="2000" i="1" spc="60" dirty="0">
                <a:latin typeface="Calibri"/>
                <a:cs typeface="Calibri"/>
              </a:rPr>
              <a:t> </a:t>
            </a:r>
            <a:r>
              <a:rPr sz="2000" i="1" spc="90" dirty="0">
                <a:latin typeface="Calibri"/>
                <a:cs typeface="Calibri"/>
              </a:rPr>
              <a:t>Board</a:t>
            </a:r>
            <a:r>
              <a:rPr sz="2000" i="1" spc="85" dirty="0">
                <a:latin typeface="Calibri"/>
                <a:cs typeface="Calibri"/>
              </a:rPr>
              <a:t> </a:t>
            </a:r>
            <a:r>
              <a:rPr sz="2000" i="1" spc="125" dirty="0">
                <a:latin typeface="Calibri"/>
                <a:cs typeface="Calibri"/>
              </a:rPr>
              <a:t>by</a:t>
            </a:r>
            <a:r>
              <a:rPr sz="2000" i="1" spc="70" dirty="0">
                <a:latin typeface="Calibri"/>
                <a:cs typeface="Calibri"/>
              </a:rPr>
              <a:t> </a:t>
            </a:r>
            <a:r>
              <a:rPr sz="2000" i="1" spc="105" dirty="0">
                <a:latin typeface="Calibri"/>
                <a:cs typeface="Calibri"/>
              </a:rPr>
              <a:t>each</a:t>
            </a:r>
            <a:r>
              <a:rPr sz="2000" i="1" spc="65" dirty="0">
                <a:latin typeface="Calibri"/>
                <a:cs typeface="Calibri"/>
              </a:rPr>
              <a:t> </a:t>
            </a:r>
            <a:r>
              <a:rPr sz="2000" i="1" spc="85" dirty="0">
                <a:latin typeface="Calibri"/>
                <a:cs typeface="Calibri"/>
              </a:rPr>
              <a:t>receiving </a:t>
            </a:r>
            <a:r>
              <a:rPr sz="2000" i="1" spc="45" dirty="0">
                <a:latin typeface="Calibri"/>
                <a:cs typeface="Calibri"/>
              </a:rPr>
              <a:t>institution</a:t>
            </a:r>
            <a:r>
              <a:rPr sz="2000" i="1" spc="20" dirty="0">
                <a:latin typeface="Calibri"/>
                <a:cs typeface="Calibri"/>
              </a:rPr>
              <a:t> </a:t>
            </a:r>
            <a:r>
              <a:rPr sz="2000" i="1" spc="45" dirty="0">
                <a:latin typeface="Calibri"/>
                <a:cs typeface="Calibri"/>
              </a:rPr>
              <a:t>(university)</a:t>
            </a:r>
            <a:r>
              <a:rPr sz="2000" i="1" spc="30" dirty="0">
                <a:latin typeface="Calibri"/>
                <a:cs typeface="Calibri"/>
              </a:rPr>
              <a:t> </a:t>
            </a:r>
            <a:r>
              <a:rPr sz="2000" i="1" spc="105" dirty="0">
                <a:latin typeface="Calibri"/>
                <a:cs typeface="Calibri"/>
              </a:rPr>
              <a:t>and</a:t>
            </a:r>
            <a:r>
              <a:rPr sz="2000" i="1" spc="65" dirty="0">
                <a:latin typeface="Calibri"/>
                <a:cs typeface="Calibri"/>
              </a:rPr>
              <a:t> </a:t>
            </a:r>
            <a:r>
              <a:rPr sz="2000" i="1" spc="75" dirty="0">
                <a:latin typeface="Calibri"/>
                <a:cs typeface="Calibri"/>
              </a:rPr>
              <a:t>must</a:t>
            </a:r>
            <a:r>
              <a:rPr sz="2000" i="1" spc="55" dirty="0">
                <a:latin typeface="Calibri"/>
                <a:cs typeface="Calibri"/>
              </a:rPr>
              <a:t> </a:t>
            </a:r>
            <a:r>
              <a:rPr sz="2000" i="1" spc="110" dirty="0">
                <a:latin typeface="Calibri"/>
                <a:cs typeface="Calibri"/>
              </a:rPr>
              <a:t>include</a:t>
            </a:r>
            <a:r>
              <a:rPr sz="2000" i="1" spc="30" dirty="0">
                <a:latin typeface="Calibri"/>
                <a:cs typeface="Calibri"/>
              </a:rPr>
              <a:t> </a:t>
            </a:r>
            <a:r>
              <a:rPr sz="2000" i="1" spc="55" dirty="0">
                <a:latin typeface="Calibri"/>
                <a:cs typeface="Calibri"/>
              </a:rPr>
              <a:t>lower-</a:t>
            </a:r>
            <a:r>
              <a:rPr sz="2000" i="1" spc="85" dirty="0">
                <a:latin typeface="Calibri"/>
                <a:cs typeface="Calibri"/>
              </a:rPr>
              <a:t>division</a:t>
            </a:r>
            <a:r>
              <a:rPr sz="2000" i="1" spc="55" dirty="0">
                <a:latin typeface="Calibri"/>
                <a:cs typeface="Calibri"/>
              </a:rPr>
              <a:t> </a:t>
            </a:r>
            <a:r>
              <a:rPr sz="2000" i="1" spc="105" dirty="0">
                <a:latin typeface="Calibri"/>
                <a:cs typeface="Calibri"/>
              </a:rPr>
              <a:t>courses</a:t>
            </a:r>
            <a:r>
              <a:rPr sz="2000" i="1" spc="50" dirty="0">
                <a:latin typeface="Calibri"/>
                <a:cs typeface="Calibri"/>
              </a:rPr>
              <a:t> </a:t>
            </a:r>
            <a:r>
              <a:rPr sz="2000" i="1" spc="55" dirty="0">
                <a:latin typeface="Calibri"/>
                <a:cs typeface="Calibri"/>
              </a:rPr>
              <a:t>from</a:t>
            </a:r>
            <a:r>
              <a:rPr sz="2000" i="1" spc="65" dirty="0">
                <a:latin typeface="Calibri"/>
                <a:cs typeface="Calibri"/>
              </a:rPr>
              <a:t> </a:t>
            </a:r>
            <a:r>
              <a:rPr sz="2000" i="1" spc="70" dirty="0">
                <a:latin typeface="Calibri"/>
                <a:cs typeface="Calibri"/>
              </a:rPr>
              <a:t>the</a:t>
            </a:r>
            <a:r>
              <a:rPr sz="2000" i="1" spc="20" dirty="0">
                <a:latin typeface="Calibri"/>
                <a:cs typeface="Calibri"/>
              </a:rPr>
              <a:t> </a:t>
            </a:r>
            <a:r>
              <a:rPr sz="2000" i="1" spc="125" dirty="0">
                <a:latin typeface="Calibri"/>
                <a:cs typeface="Calibri"/>
              </a:rPr>
              <a:t>Academic</a:t>
            </a:r>
            <a:r>
              <a:rPr sz="2000" i="1" spc="65" dirty="0">
                <a:latin typeface="Calibri"/>
                <a:cs typeface="Calibri"/>
              </a:rPr>
              <a:t> </a:t>
            </a:r>
            <a:r>
              <a:rPr sz="2000" i="1" spc="125" dirty="0">
                <a:latin typeface="Calibri"/>
                <a:cs typeface="Calibri"/>
              </a:rPr>
              <a:t>Course </a:t>
            </a:r>
            <a:r>
              <a:rPr sz="2000" i="1" spc="145" dirty="0">
                <a:latin typeface="Calibri"/>
                <a:cs typeface="Calibri"/>
              </a:rPr>
              <a:t>Guide</a:t>
            </a:r>
            <a:r>
              <a:rPr sz="2000" i="1" spc="40" dirty="0">
                <a:latin typeface="Calibri"/>
                <a:cs typeface="Calibri"/>
              </a:rPr>
              <a:t> Manual</a:t>
            </a:r>
            <a:r>
              <a:rPr sz="2000" i="1" spc="40" dirty="0" smtClean="0">
                <a:latin typeface="Calibri"/>
                <a:cs typeface="Calibri"/>
              </a:rPr>
              <a:t>.</a:t>
            </a:r>
            <a:endParaRPr sz="2000" dirty="0">
              <a:latin typeface="Calibri"/>
              <a:cs typeface="Calibri"/>
            </a:endParaRPr>
          </a:p>
        </p:txBody>
      </p:sp>
      <p:sp>
        <p:nvSpPr>
          <p:cNvPr id="6" name="object 6"/>
          <p:cNvSpPr txBox="1"/>
          <p:nvPr/>
        </p:nvSpPr>
        <p:spPr>
          <a:xfrm>
            <a:off x="394426" y="6372768"/>
            <a:ext cx="89535"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Calibri"/>
                <a:cs typeface="Calibri"/>
              </a:rPr>
              <a:t>7</a:t>
            </a:r>
            <a:endParaRPr sz="10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3" y="0"/>
            <a:ext cx="12190730" cy="1327785"/>
          </a:xfrm>
          <a:custGeom>
            <a:avLst/>
            <a:gdLst/>
            <a:ahLst/>
            <a:cxnLst/>
            <a:rect l="l" t="t" r="r" b="b"/>
            <a:pathLst>
              <a:path w="12190730" h="1327785">
                <a:moveTo>
                  <a:pt x="12190488" y="0"/>
                </a:moveTo>
                <a:lnTo>
                  <a:pt x="0" y="0"/>
                </a:lnTo>
                <a:lnTo>
                  <a:pt x="0" y="1327403"/>
                </a:lnTo>
                <a:lnTo>
                  <a:pt x="12190488" y="1327403"/>
                </a:lnTo>
                <a:lnTo>
                  <a:pt x="12190488" y="0"/>
                </a:lnTo>
                <a:close/>
              </a:path>
            </a:pathLst>
          </a:custGeom>
          <a:solidFill>
            <a:srgbClr val="003D51"/>
          </a:solidFill>
        </p:spPr>
        <p:txBody>
          <a:bodyPr wrap="square" lIns="0" tIns="0" rIns="0" bIns="0" rtlCol="0"/>
          <a:lstStyle/>
          <a:p>
            <a:endParaRPr/>
          </a:p>
        </p:txBody>
      </p:sp>
      <p:sp>
        <p:nvSpPr>
          <p:cNvPr id="3" name="object 3"/>
          <p:cNvSpPr txBox="1">
            <a:spLocks noGrp="1"/>
          </p:cNvSpPr>
          <p:nvPr>
            <p:ph type="title"/>
          </p:nvPr>
        </p:nvSpPr>
        <p:spPr>
          <a:xfrm>
            <a:off x="2083161" y="266179"/>
            <a:ext cx="6969397" cy="997709"/>
          </a:xfrm>
          <a:prstGeom prst="rect">
            <a:avLst/>
          </a:prstGeom>
        </p:spPr>
        <p:txBody>
          <a:bodyPr vert="horz" wrap="square" lIns="0" tIns="12700" rIns="0" bIns="0" rtlCol="0">
            <a:spAutoFit/>
          </a:bodyPr>
          <a:lstStyle/>
          <a:p>
            <a:pPr marL="12700">
              <a:lnSpc>
                <a:spcPct val="100000"/>
              </a:lnSpc>
              <a:spcBef>
                <a:spcPts val="100"/>
              </a:spcBef>
            </a:pPr>
            <a:r>
              <a:rPr sz="3200" b="1" dirty="0">
                <a:solidFill>
                  <a:schemeClr val="bg1"/>
                </a:solidFill>
                <a:latin typeface="Tahoma" panose="020B0604030504040204" pitchFamily="34" charset="0"/>
                <a:ea typeface="Tahoma" panose="020B0604030504040204" pitchFamily="34" charset="0"/>
                <a:cs typeface="Tahoma" panose="020B0604030504040204" pitchFamily="34" charset="0"/>
              </a:rPr>
              <a:t>Field</a:t>
            </a:r>
            <a:r>
              <a:rPr sz="3200" b="1" spc="-2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3200" b="1" dirty="0">
                <a:solidFill>
                  <a:schemeClr val="bg1"/>
                </a:solidFill>
                <a:latin typeface="Tahoma" panose="020B0604030504040204" pitchFamily="34" charset="0"/>
                <a:ea typeface="Tahoma" panose="020B0604030504040204" pitchFamily="34" charset="0"/>
                <a:cs typeface="Tahoma" panose="020B0604030504040204" pitchFamily="34" charset="0"/>
              </a:rPr>
              <a:t>of</a:t>
            </a:r>
            <a:r>
              <a:rPr sz="3200" b="1" spc="-2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3200" b="1" dirty="0">
                <a:solidFill>
                  <a:schemeClr val="bg1"/>
                </a:solidFill>
                <a:latin typeface="Tahoma" panose="020B0604030504040204" pitchFamily="34" charset="0"/>
                <a:ea typeface="Tahoma" panose="020B0604030504040204" pitchFamily="34" charset="0"/>
                <a:cs typeface="Tahoma" panose="020B0604030504040204" pitchFamily="34" charset="0"/>
              </a:rPr>
              <a:t>Study</a:t>
            </a:r>
            <a:r>
              <a:rPr sz="3200" b="1"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3200" b="1" dirty="0">
                <a:solidFill>
                  <a:schemeClr val="bg1"/>
                </a:solidFill>
                <a:latin typeface="Tahoma" panose="020B0604030504040204" pitchFamily="34" charset="0"/>
                <a:ea typeface="Tahoma" panose="020B0604030504040204" pitchFamily="34" charset="0"/>
                <a:cs typeface="Tahoma" panose="020B0604030504040204" pitchFamily="34" charset="0"/>
              </a:rPr>
              <a:t>Curriculum</a:t>
            </a:r>
            <a:r>
              <a:rPr sz="3200" b="1" spc="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3200" b="1" spc="-10" dirty="0">
                <a:solidFill>
                  <a:schemeClr val="bg1"/>
                </a:solidFill>
                <a:latin typeface="Tahoma" panose="020B0604030504040204" pitchFamily="34" charset="0"/>
                <a:ea typeface="Tahoma" panose="020B0604030504040204" pitchFamily="34" charset="0"/>
                <a:cs typeface="Tahoma" panose="020B0604030504040204" pitchFamily="34" charset="0"/>
              </a:rPr>
              <a:t>Completion</a:t>
            </a:r>
            <a:endParaRPr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5"/>
          <p:cNvSpPr txBox="1"/>
          <p:nvPr/>
        </p:nvSpPr>
        <p:spPr>
          <a:xfrm>
            <a:off x="683689" y="1701639"/>
            <a:ext cx="10972691" cy="4321696"/>
          </a:xfrm>
          <a:prstGeom prst="rect">
            <a:avLst/>
          </a:prstGeom>
        </p:spPr>
        <p:txBody>
          <a:bodyPr vert="horz" wrap="square" lIns="0" tIns="12700" rIns="0" bIns="0" rtlCol="0">
            <a:spAutoFit/>
          </a:bodyPr>
          <a:lstStyle/>
          <a:p>
            <a:pPr marL="299085" indent="-287020">
              <a:lnSpc>
                <a:spcPct val="100000"/>
              </a:lnSpc>
              <a:spcBef>
                <a:spcPts val="100"/>
              </a:spcBef>
              <a:buFont typeface="Arial"/>
              <a:buChar char="•"/>
              <a:tabLst>
                <a:tab pos="299085" algn="l"/>
                <a:tab pos="299720" algn="l"/>
              </a:tabLst>
            </a:pPr>
            <a:r>
              <a:rPr sz="2000" spc="65" dirty="0">
                <a:latin typeface="Arial" panose="020B0604020202020204" pitchFamily="34" charset="0"/>
                <a:cs typeface="Arial" panose="020B0604020202020204" pitchFamily="34" charset="0"/>
              </a:rPr>
              <a:t>Universities</a:t>
            </a:r>
            <a:r>
              <a:rPr sz="2000" spc="4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will</a:t>
            </a:r>
            <a:r>
              <a:rPr sz="2000" spc="40" dirty="0">
                <a:latin typeface="Arial" panose="020B0604020202020204" pitchFamily="34" charset="0"/>
                <a:cs typeface="Arial" panose="020B0604020202020204" pitchFamily="34" charset="0"/>
              </a:rPr>
              <a:t> </a:t>
            </a:r>
            <a:r>
              <a:rPr sz="2000" spc="90" dirty="0">
                <a:latin typeface="Arial" panose="020B0604020202020204" pitchFamily="34" charset="0"/>
                <a:cs typeface="Arial" panose="020B0604020202020204" pitchFamily="34" charset="0"/>
              </a:rPr>
              <a:t>determine</a:t>
            </a:r>
            <a:r>
              <a:rPr sz="2000" spc="55" dirty="0">
                <a:latin typeface="Arial" panose="020B0604020202020204" pitchFamily="34" charset="0"/>
                <a:cs typeface="Arial" panose="020B0604020202020204" pitchFamily="34" charset="0"/>
              </a:rPr>
              <a:t> </a:t>
            </a:r>
            <a:r>
              <a:rPr sz="2000" spc="65" dirty="0">
                <a:latin typeface="Arial" panose="020B0604020202020204" pitchFamily="34" charset="0"/>
                <a:cs typeface="Arial" panose="020B0604020202020204" pitchFamily="34" charset="0"/>
              </a:rPr>
              <a:t>whether </a:t>
            </a:r>
            <a:r>
              <a:rPr sz="2000" spc="90" dirty="0">
                <a:latin typeface="Arial" panose="020B0604020202020204" pitchFamily="34" charset="0"/>
                <a:cs typeface="Arial" panose="020B0604020202020204" pitchFamily="34" charset="0"/>
              </a:rPr>
              <a:t>a</a:t>
            </a:r>
            <a:r>
              <a:rPr sz="2000" spc="80" dirty="0">
                <a:latin typeface="Arial" panose="020B0604020202020204" pitchFamily="34" charset="0"/>
                <a:cs typeface="Arial" panose="020B0604020202020204" pitchFamily="34" charset="0"/>
              </a:rPr>
              <a:t> </a:t>
            </a:r>
            <a:r>
              <a:rPr sz="2000" spc="45" dirty="0">
                <a:latin typeface="Arial" panose="020B0604020202020204" pitchFamily="34" charset="0"/>
                <a:cs typeface="Arial" panose="020B0604020202020204" pitchFamily="34" charset="0"/>
              </a:rPr>
              <a:t>transfer</a:t>
            </a:r>
            <a:r>
              <a:rPr sz="2000" spc="65" dirty="0">
                <a:latin typeface="Arial" panose="020B0604020202020204" pitchFamily="34" charset="0"/>
                <a:cs typeface="Arial" panose="020B0604020202020204" pitchFamily="34" charset="0"/>
              </a:rPr>
              <a:t> </a:t>
            </a:r>
            <a:r>
              <a:rPr sz="2000" spc="75" dirty="0">
                <a:latin typeface="Arial" panose="020B0604020202020204" pitchFamily="34" charset="0"/>
                <a:cs typeface="Arial" panose="020B0604020202020204" pitchFamily="34" charset="0"/>
              </a:rPr>
              <a:t>student</a:t>
            </a:r>
            <a:r>
              <a:rPr sz="2000" spc="85" dirty="0">
                <a:latin typeface="Arial" panose="020B0604020202020204" pitchFamily="34" charset="0"/>
                <a:cs typeface="Arial" panose="020B0604020202020204" pitchFamily="34" charset="0"/>
              </a:rPr>
              <a:t> </a:t>
            </a:r>
            <a:r>
              <a:rPr sz="2000" spc="60" dirty="0">
                <a:latin typeface="Arial" panose="020B0604020202020204" pitchFamily="34" charset="0"/>
                <a:cs typeface="Arial" panose="020B0604020202020204" pitchFamily="34" charset="0"/>
              </a:rPr>
              <a:t>is </a:t>
            </a:r>
            <a:r>
              <a:rPr sz="2000" spc="204" dirty="0">
                <a:latin typeface="Arial" panose="020B0604020202020204" pitchFamily="34" charset="0"/>
                <a:cs typeface="Arial" panose="020B0604020202020204" pitchFamily="34" charset="0"/>
              </a:rPr>
              <a:t>FOSC-</a:t>
            </a:r>
            <a:r>
              <a:rPr sz="2000" spc="105" dirty="0">
                <a:latin typeface="Arial" panose="020B0604020202020204" pitchFamily="34" charset="0"/>
                <a:cs typeface="Arial" panose="020B0604020202020204" pitchFamily="34" charset="0"/>
              </a:rPr>
              <a:t>complete</a:t>
            </a:r>
            <a:r>
              <a:rPr sz="2000" spc="45" dirty="0">
                <a:latin typeface="Arial" panose="020B0604020202020204" pitchFamily="34" charset="0"/>
                <a:cs typeface="Arial" panose="020B0604020202020204" pitchFamily="34" charset="0"/>
              </a:rPr>
              <a:t> </a:t>
            </a:r>
            <a:r>
              <a:rPr sz="2000" spc="125" dirty="0">
                <a:latin typeface="Arial" panose="020B0604020202020204" pitchFamily="34" charset="0"/>
                <a:cs typeface="Arial" panose="020B0604020202020204" pitchFamily="34" charset="0"/>
              </a:rPr>
              <a:t>upon</a:t>
            </a:r>
            <a:r>
              <a:rPr sz="2000" spc="80" dirty="0">
                <a:latin typeface="Arial" panose="020B0604020202020204" pitchFamily="34" charset="0"/>
                <a:cs typeface="Arial" panose="020B0604020202020204" pitchFamily="34" charset="0"/>
              </a:rPr>
              <a:t> </a:t>
            </a:r>
            <a:r>
              <a:rPr sz="2000" spc="55" dirty="0">
                <a:latin typeface="Arial" panose="020B0604020202020204" pitchFamily="34" charset="0"/>
                <a:cs typeface="Arial" panose="020B0604020202020204" pitchFamily="34" charset="0"/>
              </a:rPr>
              <a:t>enrollment.</a:t>
            </a:r>
            <a:endParaRPr sz="2000" dirty="0">
              <a:latin typeface="Arial" panose="020B0604020202020204" pitchFamily="34" charset="0"/>
              <a:cs typeface="Arial" panose="020B0604020202020204" pitchFamily="34" charset="0"/>
            </a:endParaRPr>
          </a:p>
          <a:p>
            <a:pPr>
              <a:lnSpc>
                <a:spcPct val="100000"/>
              </a:lnSpc>
              <a:spcBef>
                <a:spcPts val="20"/>
              </a:spcBef>
              <a:buClr>
                <a:srgbClr val="003C51"/>
              </a:buClr>
              <a:buFont typeface="Arial"/>
              <a:buChar char="•"/>
            </a:pPr>
            <a:endParaRPr sz="2000" dirty="0">
              <a:latin typeface="Arial" panose="020B0604020202020204" pitchFamily="34" charset="0"/>
              <a:cs typeface="Arial" panose="020B0604020202020204" pitchFamily="34" charset="0"/>
            </a:endParaRPr>
          </a:p>
          <a:p>
            <a:pPr marL="299085" indent="-287020">
              <a:lnSpc>
                <a:spcPct val="100000"/>
              </a:lnSpc>
              <a:buFont typeface="Arial"/>
              <a:buChar char="•"/>
              <a:tabLst>
                <a:tab pos="299085" algn="l"/>
                <a:tab pos="299720" algn="l"/>
              </a:tabLst>
            </a:pPr>
            <a:r>
              <a:rPr sz="2000" spc="80" dirty="0">
                <a:latin typeface="Arial" panose="020B0604020202020204" pitchFamily="34" charset="0"/>
                <a:cs typeface="Arial" panose="020B0604020202020204" pitchFamily="34" charset="0"/>
              </a:rPr>
              <a:t>For</a:t>
            </a:r>
            <a:r>
              <a:rPr sz="2000" spc="75" dirty="0">
                <a:latin typeface="Arial" panose="020B0604020202020204" pitchFamily="34" charset="0"/>
                <a:cs typeface="Arial" panose="020B0604020202020204" pitchFamily="34" charset="0"/>
              </a:rPr>
              <a:t> </a:t>
            </a:r>
            <a:r>
              <a:rPr sz="2000" u="heavy" spc="204" dirty="0">
                <a:uFill>
                  <a:solidFill>
                    <a:srgbClr val="003C51"/>
                  </a:solidFill>
                </a:uFill>
                <a:latin typeface="Arial" panose="020B0604020202020204" pitchFamily="34" charset="0"/>
                <a:cs typeface="Arial" panose="020B0604020202020204" pitchFamily="34" charset="0"/>
              </a:rPr>
              <a:t>FOSC-</a:t>
            </a:r>
            <a:r>
              <a:rPr sz="2000" u="heavy" spc="125" dirty="0">
                <a:uFill>
                  <a:solidFill>
                    <a:srgbClr val="003C51"/>
                  </a:solidFill>
                </a:uFill>
                <a:latin typeface="Arial" panose="020B0604020202020204" pitchFamily="34" charset="0"/>
                <a:cs typeface="Arial" panose="020B0604020202020204" pitchFamily="34" charset="0"/>
              </a:rPr>
              <a:t>Complete</a:t>
            </a:r>
            <a:r>
              <a:rPr sz="2000" spc="35" dirty="0">
                <a:latin typeface="Arial" panose="020B0604020202020204" pitchFamily="34" charset="0"/>
                <a:cs typeface="Arial" panose="020B0604020202020204" pitchFamily="34" charset="0"/>
              </a:rPr>
              <a:t> </a:t>
            </a:r>
            <a:r>
              <a:rPr sz="2000" spc="65" dirty="0">
                <a:latin typeface="Arial" panose="020B0604020202020204" pitchFamily="34" charset="0"/>
                <a:cs typeface="Arial" panose="020B0604020202020204" pitchFamily="34" charset="0"/>
              </a:rPr>
              <a:t>students:</a:t>
            </a:r>
            <a:endParaRPr sz="2000" dirty="0">
              <a:latin typeface="Arial" panose="020B0604020202020204" pitchFamily="34" charset="0"/>
              <a:cs typeface="Arial" panose="020B0604020202020204" pitchFamily="34" charset="0"/>
            </a:endParaRPr>
          </a:p>
          <a:p>
            <a:pPr marL="756285" marR="75565" lvl="1" indent="-287020">
              <a:lnSpc>
                <a:spcPct val="100000"/>
              </a:lnSpc>
              <a:buFont typeface="Arial"/>
              <a:buChar char="•"/>
              <a:tabLst>
                <a:tab pos="756285" algn="l"/>
                <a:tab pos="756920" algn="l"/>
              </a:tabLst>
            </a:pPr>
            <a:r>
              <a:rPr sz="2000" spc="100" dirty="0">
                <a:latin typeface="Arial" panose="020B0604020202020204" pitchFamily="34" charset="0"/>
                <a:cs typeface="Arial" panose="020B0604020202020204" pitchFamily="34" charset="0"/>
              </a:rPr>
              <a:t>The</a:t>
            </a:r>
            <a:r>
              <a:rPr sz="2000" spc="114" dirty="0">
                <a:latin typeface="Arial" panose="020B0604020202020204" pitchFamily="34" charset="0"/>
                <a:cs typeface="Arial" panose="020B0604020202020204" pitchFamily="34" charset="0"/>
              </a:rPr>
              <a:t> </a:t>
            </a:r>
            <a:r>
              <a:rPr sz="2000" spc="55" dirty="0">
                <a:latin typeface="Arial" panose="020B0604020202020204" pitchFamily="34" charset="0"/>
                <a:cs typeface="Arial" panose="020B0604020202020204" pitchFamily="34" charset="0"/>
              </a:rPr>
              <a:t>university</a:t>
            </a:r>
            <a:r>
              <a:rPr sz="2000" spc="100" dirty="0">
                <a:latin typeface="Arial" panose="020B0604020202020204" pitchFamily="34" charset="0"/>
                <a:cs typeface="Arial" panose="020B0604020202020204" pitchFamily="34" charset="0"/>
              </a:rPr>
              <a:t> </a:t>
            </a:r>
            <a:r>
              <a:rPr sz="2000" b="1" spc="70" dirty="0">
                <a:latin typeface="Arial" panose="020B0604020202020204" pitchFamily="34" charset="0"/>
                <a:cs typeface="Arial" panose="020B0604020202020204" pitchFamily="34" charset="0"/>
              </a:rPr>
              <a:t>must</a:t>
            </a:r>
            <a:r>
              <a:rPr sz="2000" spc="120" dirty="0">
                <a:latin typeface="Arial" panose="020B0604020202020204" pitchFamily="34" charset="0"/>
                <a:cs typeface="Arial" panose="020B0604020202020204" pitchFamily="34" charset="0"/>
              </a:rPr>
              <a:t> </a:t>
            </a:r>
            <a:r>
              <a:rPr sz="2000" spc="60" dirty="0">
                <a:latin typeface="Arial" panose="020B0604020202020204" pitchFamily="34" charset="0"/>
                <a:cs typeface="Arial" panose="020B0604020202020204" pitchFamily="34" charset="0"/>
              </a:rPr>
              <a:t>substitute</a:t>
            </a:r>
            <a:r>
              <a:rPr sz="2000" spc="90" dirty="0">
                <a:latin typeface="Arial" panose="020B0604020202020204" pitchFamily="34" charset="0"/>
                <a:cs typeface="Arial" panose="020B0604020202020204" pitchFamily="34" charset="0"/>
              </a:rPr>
              <a:t> </a:t>
            </a:r>
            <a:r>
              <a:rPr sz="2000" spc="60" dirty="0">
                <a:latin typeface="Arial" panose="020B0604020202020204" pitchFamily="34" charset="0"/>
                <a:cs typeface="Arial" panose="020B0604020202020204" pitchFamily="34" charset="0"/>
              </a:rPr>
              <a:t>the</a:t>
            </a:r>
            <a:r>
              <a:rPr sz="2000" spc="105" dirty="0">
                <a:latin typeface="Arial" panose="020B0604020202020204" pitchFamily="34" charset="0"/>
                <a:cs typeface="Arial" panose="020B0604020202020204" pitchFamily="34" charset="0"/>
              </a:rPr>
              <a:t> </a:t>
            </a:r>
            <a:r>
              <a:rPr sz="2000" spc="120" dirty="0">
                <a:latin typeface="Arial" panose="020B0604020202020204" pitchFamily="34" charset="0"/>
                <a:cs typeface="Arial" panose="020B0604020202020204" pitchFamily="34" charset="0"/>
              </a:rPr>
              <a:t>block</a:t>
            </a:r>
            <a:r>
              <a:rPr sz="2000" spc="95" dirty="0">
                <a:latin typeface="Arial" panose="020B0604020202020204" pitchFamily="34" charset="0"/>
                <a:cs typeface="Arial" panose="020B0604020202020204" pitchFamily="34" charset="0"/>
              </a:rPr>
              <a:t> </a:t>
            </a:r>
            <a:r>
              <a:rPr sz="2000" spc="60" dirty="0">
                <a:latin typeface="Arial" panose="020B0604020202020204" pitchFamily="34" charset="0"/>
                <a:cs typeface="Arial" panose="020B0604020202020204" pitchFamily="34" charset="0"/>
              </a:rPr>
              <a:t>of</a:t>
            </a:r>
            <a:r>
              <a:rPr sz="2000" spc="140" dirty="0">
                <a:latin typeface="Arial" panose="020B0604020202020204" pitchFamily="34" charset="0"/>
                <a:cs typeface="Arial" panose="020B0604020202020204" pitchFamily="34" charset="0"/>
              </a:rPr>
              <a:t> </a:t>
            </a:r>
            <a:r>
              <a:rPr sz="2000" spc="100" dirty="0">
                <a:latin typeface="Arial" panose="020B0604020202020204" pitchFamily="34" charset="0"/>
                <a:cs typeface="Arial" panose="020B0604020202020204" pitchFamily="34" charset="0"/>
              </a:rPr>
              <a:t>courses</a:t>
            </a:r>
            <a:r>
              <a:rPr sz="2000" spc="10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for</a:t>
            </a:r>
            <a:r>
              <a:rPr sz="2000" spc="100" dirty="0">
                <a:latin typeface="Arial" panose="020B0604020202020204" pitchFamily="34" charset="0"/>
                <a:cs typeface="Arial" panose="020B0604020202020204" pitchFamily="34" charset="0"/>
              </a:rPr>
              <a:t> </a:t>
            </a:r>
            <a:r>
              <a:rPr sz="2000" spc="60" dirty="0">
                <a:latin typeface="Arial" panose="020B0604020202020204" pitchFamily="34" charset="0"/>
                <a:cs typeface="Arial" panose="020B0604020202020204" pitchFamily="34" charset="0"/>
              </a:rPr>
              <a:t>the</a:t>
            </a:r>
            <a:r>
              <a:rPr sz="2000" spc="105" dirty="0">
                <a:latin typeface="Arial" panose="020B0604020202020204" pitchFamily="34" charset="0"/>
                <a:cs typeface="Arial" panose="020B0604020202020204" pitchFamily="34" charset="0"/>
              </a:rPr>
              <a:t> </a:t>
            </a:r>
            <a:r>
              <a:rPr sz="2000" spc="95" dirty="0">
                <a:latin typeface="Arial" panose="020B0604020202020204" pitchFamily="34" charset="0"/>
                <a:cs typeface="Arial" panose="020B0604020202020204" pitchFamily="34" charset="0"/>
              </a:rPr>
              <a:t>receiving</a:t>
            </a:r>
            <a:r>
              <a:rPr sz="2000" spc="9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institution’s</a:t>
            </a:r>
            <a:r>
              <a:rPr sz="2000" spc="105" dirty="0">
                <a:latin typeface="Arial" panose="020B0604020202020204" pitchFamily="34" charset="0"/>
                <a:cs typeface="Arial" panose="020B0604020202020204" pitchFamily="34" charset="0"/>
              </a:rPr>
              <a:t> </a:t>
            </a:r>
            <a:r>
              <a:rPr sz="2000" spc="55" dirty="0">
                <a:latin typeface="Arial" panose="020B0604020202020204" pitchFamily="34" charset="0"/>
                <a:cs typeface="Arial" panose="020B0604020202020204" pitchFamily="34" charset="0"/>
              </a:rPr>
              <a:t>lower-</a:t>
            </a:r>
            <a:r>
              <a:rPr sz="2000" spc="75" dirty="0">
                <a:latin typeface="Arial" panose="020B0604020202020204" pitchFamily="34" charset="0"/>
                <a:cs typeface="Arial" panose="020B0604020202020204" pitchFamily="34" charset="0"/>
              </a:rPr>
              <a:t>division </a:t>
            </a:r>
            <a:r>
              <a:rPr sz="2000" spc="75" dirty="0">
                <a:latin typeface="Arial" panose="020B0604020202020204" pitchFamily="34" charset="0"/>
                <a:cs typeface="Arial" panose="020B0604020202020204" pitchFamily="34" charset="0"/>
              </a:rPr>
              <a:t>requirements for the degree program for the corresponding Field of Study Curriculum </a:t>
            </a:r>
            <a:r>
              <a:rPr sz="2000" spc="-10" dirty="0">
                <a:latin typeface="Arial" panose="020B0604020202020204" pitchFamily="34" charset="0"/>
                <a:cs typeface="Arial" panose="020B0604020202020204" pitchFamily="34" charset="0"/>
              </a:rPr>
              <a:t>(</a:t>
            </a:r>
            <a:r>
              <a:rPr sz="2000" u="heavy" spc="-10" dirty="0">
                <a:uFill>
                  <a:solidFill>
                    <a:srgbClr val="0562C1"/>
                  </a:solidFill>
                </a:uFill>
                <a:latin typeface="Arial" panose="020B0604020202020204" pitchFamily="34" charset="0"/>
                <a:cs typeface="Arial" panose="020B0604020202020204" pitchFamily="34" charset="0"/>
              </a:rPr>
              <a:t>Tex.</a:t>
            </a:r>
            <a:r>
              <a:rPr sz="2000" spc="-10" dirty="0">
                <a:latin typeface="Arial" panose="020B0604020202020204" pitchFamily="34" charset="0"/>
                <a:cs typeface="Arial" panose="020B0604020202020204" pitchFamily="34" charset="0"/>
              </a:rPr>
              <a:t> </a:t>
            </a:r>
            <a:r>
              <a:rPr sz="2000" u="heavy" spc="130" dirty="0">
                <a:uFill>
                  <a:solidFill>
                    <a:srgbClr val="0562C1"/>
                  </a:solidFill>
                </a:uFill>
                <a:latin typeface="Arial" panose="020B0604020202020204" pitchFamily="34" charset="0"/>
                <a:cs typeface="Arial" panose="020B0604020202020204" pitchFamily="34" charset="0"/>
              </a:rPr>
              <a:t>Ed.</a:t>
            </a:r>
            <a:r>
              <a:rPr sz="2000" u="heavy" spc="-25" dirty="0">
                <a:uFill>
                  <a:solidFill>
                    <a:srgbClr val="0562C1"/>
                  </a:solidFill>
                </a:uFill>
                <a:latin typeface="Arial" panose="020B0604020202020204" pitchFamily="34" charset="0"/>
                <a:cs typeface="Arial" panose="020B0604020202020204" pitchFamily="34" charset="0"/>
              </a:rPr>
              <a:t> </a:t>
            </a:r>
            <a:r>
              <a:rPr sz="2000" u="heavy" spc="195" dirty="0">
                <a:uFill>
                  <a:solidFill>
                    <a:srgbClr val="0562C1"/>
                  </a:solidFill>
                </a:uFill>
                <a:latin typeface="Arial" panose="020B0604020202020204" pitchFamily="34" charset="0"/>
                <a:cs typeface="Arial" panose="020B0604020202020204" pitchFamily="34" charset="0"/>
              </a:rPr>
              <a:t>Code</a:t>
            </a:r>
            <a:r>
              <a:rPr sz="2000" u="heavy" spc="40" dirty="0">
                <a:uFill>
                  <a:solidFill>
                    <a:srgbClr val="0562C1"/>
                  </a:solidFill>
                </a:uFill>
                <a:latin typeface="Arial" panose="020B0604020202020204" pitchFamily="34" charset="0"/>
                <a:cs typeface="Arial" panose="020B0604020202020204" pitchFamily="34" charset="0"/>
              </a:rPr>
              <a:t> </a:t>
            </a:r>
            <a:r>
              <a:rPr sz="2000" u="heavy" spc="60" dirty="0">
                <a:uFill>
                  <a:solidFill>
                    <a:srgbClr val="0562C1"/>
                  </a:solidFill>
                </a:uFill>
                <a:latin typeface="Arial" panose="020B0604020202020204" pitchFamily="34" charset="0"/>
                <a:cs typeface="Arial" panose="020B0604020202020204" pitchFamily="34" charset="0"/>
              </a:rPr>
              <a:t>61.823(b)</a:t>
            </a:r>
            <a:r>
              <a:rPr sz="2000" spc="60" dirty="0">
                <a:latin typeface="Arial" panose="020B0604020202020204" pitchFamily="34" charset="0"/>
                <a:cs typeface="Arial" panose="020B0604020202020204" pitchFamily="34" charset="0"/>
              </a:rPr>
              <a:t>).</a:t>
            </a:r>
            <a:endParaRPr sz="2000" dirty="0">
              <a:latin typeface="Arial" panose="020B0604020202020204" pitchFamily="34" charset="0"/>
              <a:cs typeface="Arial" panose="020B0604020202020204" pitchFamily="34" charset="0"/>
            </a:endParaRPr>
          </a:p>
          <a:p>
            <a:pPr marL="756285" marR="5080" lvl="1" indent="-287020">
              <a:lnSpc>
                <a:spcPct val="100000"/>
              </a:lnSpc>
              <a:buFont typeface="Arial"/>
              <a:buChar char="•"/>
              <a:tabLst>
                <a:tab pos="756285" algn="l"/>
                <a:tab pos="756920" algn="l"/>
              </a:tabLst>
            </a:pPr>
            <a:r>
              <a:rPr sz="2000" spc="170" dirty="0">
                <a:latin typeface="Arial" panose="020B0604020202020204" pitchFamily="34" charset="0"/>
                <a:cs typeface="Arial" panose="020B0604020202020204" pitchFamily="34" charset="0"/>
              </a:rPr>
              <a:t>NOTE:</a:t>
            </a:r>
            <a:r>
              <a:rPr sz="2000" spc="55" dirty="0">
                <a:latin typeface="Arial" panose="020B0604020202020204" pitchFamily="34" charset="0"/>
                <a:cs typeface="Arial" panose="020B0604020202020204" pitchFamily="34" charset="0"/>
              </a:rPr>
              <a:t> </a:t>
            </a:r>
            <a:r>
              <a:rPr sz="2000" spc="90" dirty="0">
                <a:latin typeface="Arial" panose="020B0604020202020204" pitchFamily="34" charset="0"/>
                <a:cs typeface="Arial" panose="020B0604020202020204" pitchFamily="34" charset="0"/>
              </a:rPr>
              <a:t>a</a:t>
            </a:r>
            <a:r>
              <a:rPr sz="2000" spc="100" dirty="0">
                <a:latin typeface="Arial" panose="020B0604020202020204" pitchFamily="34" charset="0"/>
                <a:cs typeface="Arial" panose="020B0604020202020204" pitchFamily="34" charset="0"/>
              </a:rPr>
              <a:t> </a:t>
            </a:r>
            <a:r>
              <a:rPr sz="2000" spc="75" dirty="0">
                <a:latin typeface="Arial" panose="020B0604020202020204" pitchFamily="34" charset="0"/>
                <a:cs typeface="Arial" panose="020B0604020202020204" pitchFamily="34" charset="0"/>
              </a:rPr>
              <a:t>student</a:t>
            </a:r>
            <a:r>
              <a:rPr sz="2000" spc="90" dirty="0">
                <a:latin typeface="Arial" panose="020B0604020202020204" pitchFamily="34" charset="0"/>
                <a:cs typeface="Arial" panose="020B0604020202020204" pitchFamily="34" charset="0"/>
              </a:rPr>
              <a:t> may</a:t>
            </a:r>
            <a:r>
              <a:rPr sz="2000" spc="10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still</a:t>
            </a:r>
            <a:r>
              <a:rPr sz="2000" spc="75" dirty="0">
                <a:latin typeface="Arial" panose="020B0604020202020204" pitchFamily="34" charset="0"/>
                <a:cs typeface="Arial" panose="020B0604020202020204" pitchFamily="34" charset="0"/>
              </a:rPr>
              <a:t> </a:t>
            </a:r>
            <a:r>
              <a:rPr sz="2000" spc="55" dirty="0">
                <a:latin typeface="Arial" panose="020B0604020202020204" pitchFamily="34" charset="0"/>
                <a:cs typeface="Arial" panose="020B0604020202020204" pitchFamily="34" charset="0"/>
              </a:rPr>
              <a:t>take</a:t>
            </a:r>
            <a:r>
              <a:rPr sz="2000" spc="85" dirty="0">
                <a:latin typeface="Arial" panose="020B0604020202020204" pitchFamily="34" charset="0"/>
                <a:cs typeface="Arial" panose="020B0604020202020204" pitchFamily="34" charset="0"/>
              </a:rPr>
              <a:t> </a:t>
            </a:r>
            <a:r>
              <a:rPr sz="2000" spc="75" dirty="0">
                <a:latin typeface="Arial" panose="020B0604020202020204" pitchFamily="34" charset="0"/>
                <a:cs typeface="Arial" panose="020B0604020202020204" pitchFamily="34" charset="0"/>
              </a:rPr>
              <a:t>lower </a:t>
            </a:r>
            <a:r>
              <a:rPr sz="2000" spc="85" dirty="0">
                <a:latin typeface="Arial" panose="020B0604020202020204" pitchFamily="34" charset="0"/>
                <a:cs typeface="Arial" panose="020B0604020202020204" pitchFamily="34" charset="0"/>
              </a:rPr>
              <a:t>division</a:t>
            </a:r>
            <a:r>
              <a:rPr sz="2000" spc="70" dirty="0">
                <a:latin typeface="Arial" panose="020B0604020202020204" pitchFamily="34" charset="0"/>
                <a:cs typeface="Arial" panose="020B0604020202020204" pitchFamily="34" charset="0"/>
              </a:rPr>
              <a:t> </a:t>
            </a:r>
            <a:r>
              <a:rPr sz="2000" spc="90" dirty="0">
                <a:latin typeface="Arial" panose="020B0604020202020204" pitchFamily="34" charset="0"/>
                <a:cs typeface="Arial" panose="020B0604020202020204" pitchFamily="34" charset="0"/>
              </a:rPr>
              <a:t>coursework</a:t>
            </a:r>
            <a:r>
              <a:rPr sz="2000" spc="6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after</a:t>
            </a:r>
            <a:r>
              <a:rPr sz="2000" spc="85" dirty="0">
                <a:latin typeface="Arial" panose="020B0604020202020204" pitchFamily="34" charset="0"/>
                <a:cs typeface="Arial" panose="020B0604020202020204" pitchFamily="34" charset="0"/>
              </a:rPr>
              <a:t> </a:t>
            </a:r>
            <a:r>
              <a:rPr sz="2000" spc="45" dirty="0">
                <a:latin typeface="Arial" panose="020B0604020202020204" pitchFamily="34" charset="0"/>
                <a:cs typeface="Arial" panose="020B0604020202020204" pitchFamily="34" charset="0"/>
              </a:rPr>
              <a:t>transfer</a:t>
            </a:r>
            <a:r>
              <a:rPr sz="2000" spc="85" dirty="0">
                <a:latin typeface="Arial" panose="020B0604020202020204" pitchFamily="34" charset="0"/>
                <a:cs typeface="Arial" panose="020B0604020202020204" pitchFamily="34" charset="0"/>
              </a:rPr>
              <a:t> </a:t>
            </a:r>
            <a:r>
              <a:rPr sz="2000" spc="55" dirty="0">
                <a:latin typeface="Arial" panose="020B0604020202020204" pitchFamily="34" charset="0"/>
                <a:cs typeface="Arial" panose="020B0604020202020204" pitchFamily="34" charset="0"/>
              </a:rPr>
              <a:t>to</a:t>
            </a:r>
            <a:r>
              <a:rPr sz="2000" spc="10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fulfill</a:t>
            </a:r>
            <a:r>
              <a:rPr sz="2000" spc="65" dirty="0">
                <a:latin typeface="Arial" panose="020B0604020202020204" pitchFamily="34" charset="0"/>
                <a:cs typeface="Arial" panose="020B0604020202020204" pitchFamily="34" charset="0"/>
              </a:rPr>
              <a:t> </a:t>
            </a:r>
            <a:r>
              <a:rPr sz="2000" spc="85" dirty="0">
                <a:latin typeface="Arial" panose="020B0604020202020204" pitchFamily="34" charset="0"/>
                <a:cs typeface="Arial" panose="020B0604020202020204" pitchFamily="34" charset="0"/>
              </a:rPr>
              <a:t>non-</a:t>
            </a:r>
            <a:r>
              <a:rPr sz="2000" spc="60" dirty="0">
                <a:latin typeface="Arial" panose="020B0604020202020204" pitchFamily="34" charset="0"/>
                <a:cs typeface="Arial" panose="020B0604020202020204" pitchFamily="34" charset="0"/>
              </a:rPr>
              <a:t>major-related requirements.</a:t>
            </a:r>
            <a:endParaRPr sz="2000" dirty="0">
              <a:latin typeface="Arial" panose="020B0604020202020204" pitchFamily="34" charset="0"/>
              <a:cs typeface="Arial" panose="020B0604020202020204" pitchFamily="34" charset="0"/>
            </a:endParaRPr>
          </a:p>
          <a:p>
            <a:pPr lvl="1">
              <a:lnSpc>
                <a:spcPct val="100000"/>
              </a:lnSpc>
              <a:spcBef>
                <a:spcPts val="25"/>
              </a:spcBef>
              <a:buClr>
                <a:srgbClr val="003C51"/>
              </a:buClr>
              <a:buFont typeface="Arial"/>
              <a:buChar char="•"/>
            </a:pPr>
            <a:endParaRPr sz="2000" dirty="0">
              <a:latin typeface="Arial" panose="020B0604020202020204" pitchFamily="34" charset="0"/>
              <a:cs typeface="Arial" panose="020B0604020202020204" pitchFamily="34" charset="0"/>
            </a:endParaRPr>
          </a:p>
          <a:p>
            <a:pPr marL="299085" indent="-287020">
              <a:lnSpc>
                <a:spcPct val="100000"/>
              </a:lnSpc>
              <a:buFont typeface="Arial"/>
              <a:buChar char="•"/>
              <a:tabLst>
                <a:tab pos="299085" algn="l"/>
                <a:tab pos="299720" algn="l"/>
              </a:tabLst>
            </a:pPr>
            <a:r>
              <a:rPr sz="2000" spc="80" dirty="0">
                <a:latin typeface="Arial" panose="020B0604020202020204" pitchFamily="34" charset="0"/>
                <a:cs typeface="Arial" panose="020B0604020202020204" pitchFamily="34" charset="0"/>
              </a:rPr>
              <a:t>For </a:t>
            </a:r>
            <a:r>
              <a:rPr sz="2000" u="heavy" spc="204" dirty="0">
                <a:uFill>
                  <a:solidFill>
                    <a:srgbClr val="003C51"/>
                  </a:solidFill>
                </a:uFill>
                <a:latin typeface="Arial" panose="020B0604020202020204" pitchFamily="34" charset="0"/>
                <a:cs typeface="Arial" panose="020B0604020202020204" pitchFamily="34" charset="0"/>
              </a:rPr>
              <a:t>FOSC-</a:t>
            </a:r>
            <a:r>
              <a:rPr sz="2000" u="heavy" spc="95" dirty="0">
                <a:uFill>
                  <a:solidFill>
                    <a:srgbClr val="003C51"/>
                  </a:solidFill>
                </a:uFill>
                <a:latin typeface="Arial" panose="020B0604020202020204" pitchFamily="34" charset="0"/>
                <a:cs typeface="Arial" panose="020B0604020202020204" pitchFamily="34" charset="0"/>
              </a:rPr>
              <a:t>incomplete</a:t>
            </a:r>
            <a:r>
              <a:rPr sz="2000" spc="25" dirty="0">
                <a:latin typeface="Arial" panose="020B0604020202020204" pitchFamily="34" charset="0"/>
                <a:cs typeface="Arial" panose="020B0604020202020204" pitchFamily="34" charset="0"/>
              </a:rPr>
              <a:t> </a:t>
            </a:r>
            <a:r>
              <a:rPr sz="2000" spc="65" dirty="0">
                <a:latin typeface="Arial" panose="020B0604020202020204" pitchFamily="34" charset="0"/>
                <a:cs typeface="Arial" panose="020B0604020202020204" pitchFamily="34" charset="0"/>
              </a:rPr>
              <a:t>students:</a:t>
            </a:r>
            <a:endParaRPr sz="2000" dirty="0">
              <a:latin typeface="Arial" panose="020B0604020202020204" pitchFamily="34" charset="0"/>
              <a:cs typeface="Arial" panose="020B0604020202020204" pitchFamily="34" charset="0"/>
            </a:endParaRPr>
          </a:p>
          <a:p>
            <a:pPr marL="756285" marR="396875" lvl="1" indent="-287020">
              <a:lnSpc>
                <a:spcPct val="100000"/>
              </a:lnSpc>
              <a:buFont typeface="Arial"/>
              <a:buChar char="•"/>
              <a:tabLst>
                <a:tab pos="756285" algn="l"/>
                <a:tab pos="756920" algn="l"/>
              </a:tabLst>
            </a:pPr>
            <a:r>
              <a:rPr sz="2000" spc="100" dirty="0">
                <a:latin typeface="Arial" panose="020B0604020202020204" pitchFamily="34" charset="0"/>
                <a:cs typeface="Arial" panose="020B0604020202020204" pitchFamily="34" charset="0"/>
              </a:rPr>
              <a:t>The</a:t>
            </a:r>
            <a:r>
              <a:rPr sz="2000" spc="70" dirty="0">
                <a:latin typeface="Arial" panose="020B0604020202020204" pitchFamily="34" charset="0"/>
                <a:cs typeface="Arial" panose="020B0604020202020204" pitchFamily="34" charset="0"/>
              </a:rPr>
              <a:t> </a:t>
            </a:r>
            <a:r>
              <a:rPr sz="2000" spc="55" dirty="0">
                <a:latin typeface="Arial" panose="020B0604020202020204" pitchFamily="34" charset="0"/>
                <a:cs typeface="Arial" panose="020B0604020202020204" pitchFamily="34" charset="0"/>
              </a:rPr>
              <a:t>university </a:t>
            </a:r>
            <a:r>
              <a:rPr sz="2000" b="1" spc="70" dirty="0">
                <a:latin typeface="Arial" panose="020B0604020202020204" pitchFamily="34" charset="0"/>
                <a:cs typeface="Arial" panose="020B0604020202020204" pitchFamily="34" charset="0"/>
              </a:rPr>
              <a:t>must</a:t>
            </a:r>
            <a:r>
              <a:rPr sz="2000" spc="75" dirty="0">
                <a:latin typeface="Arial" panose="020B0604020202020204" pitchFamily="34" charset="0"/>
                <a:cs typeface="Arial" panose="020B0604020202020204" pitchFamily="34" charset="0"/>
              </a:rPr>
              <a:t> </a:t>
            </a:r>
            <a:r>
              <a:rPr sz="2000" spc="85" dirty="0">
                <a:latin typeface="Arial" panose="020B0604020202020204" pitchFamily="34" charset="0"/>
                <a:cs typeface="Arial" panose="020B0604020202020204" pitchFamily="34" charset="0"/>
              </a:rPr>
              <a:t>grant</a:t>
            </a:r>
            <a:r>
              <a:rPr sz="2000" spc="75" dirty="0">
                <a:latin typeface="Arial" panose="020B0604020202020204" pitchFamily="34" charset="0"/>
                <a:cs typeface="Arial" panose="020B0604020202020204" pitchFamily="34" charset="0"/>
              </a:rPr>
              <a:t> </a:t>
            </a:r>
            <a:r>
              <a:rPr sz="2000" spc="114" dirty="0">
                <a:latin typeface="Arial" panose="020B0604020202020204" pitchFamily="34" charset="0"/>
                <a:cs typeface="Arial" panose="020B0604020202020204" pitchFamily="34" charset="0"/>
              </a:rPr>
              <a:t>academic</a:t>
            </a:r>
            <a:r>
              <a:rPr sz="2000" spc="55" dirty="0">
                <a:latin typeface="Arial" panose="020B0604020202020204" pitchFamily="34" charset="0"/>
                <a:cs typeface="Arial" panose="020B0604020202020204" pitchFamily="34" charset="0"/>
              </a:rPr>
              <a:t> </a:t>
            </a:r>
            <a:r>
              <a:rPr sz="2000" spc="70" dirty="0">
                <a:latin typeface="Arial" panose="020B0604020202020204" pitchFamily="34" charset="0"/>
                <a:cs typeface="Arial" panose="020B0604020202020204" pitchFamily="34" charset="0"/>
              </a:rPr>
              <a:t>credit</a:t>
            </a:r>
            <a:r>
              <a:rPr sz="2000" spc="45" dirty="0">
                <a:latin typeface="Arial" panose="020B0604020202020204" pitchFamily="34" charset="0"/>
                <a:cs typeface="Arial" panose="020B0604020202020204" pitchFamily="34" charset="0"/>
              </a:rPr>
              <a:t> </a:t>
            </a:r>
            <a:r>
              <a:rPr sz="2000" spc="70" dirty="0">
                <a:latin typeface="Arial" panose="020B0604020202020204" pitchFamily="34" charset="0"/>
                <a:cs typeface="Arial" panose="020B0604020202020204" pitchFamily="34" charset="0"/>
              </a:rPr>
              <a:t>in</a:t>
            </a:r>
            <a:r>
              <a:rPr sz="2000" spc="65" dirty="0">
                <a:latin typeface="Arial" panose="020B0604020202020204" pitchFamily="34" charset="0"/>
                <a:cs typeface="Arial" panose="020B0604020202020204" pitchFamily="34" charset="0"/>
              </a:rPr>
              <a:t> </a:t>
            </a:r>
            <a:r>
              <a:rPr sz="2000" spc="60" dirty="0">
                <a:latin typeface="Arial" panose="020B0604020202020204" pitchFamily="34" charset="0"/>
                <a:cs typeface="Arial" panose="020B0604020202020204" pitchFamily="34" charset="0"/>
              </a:rPr>
              <a:t>the </a:t>
            </a:r>
            <a:r>
              <a:rPr sz="2000" spc="80" dirty="0">
                <a:latin typeface="Arial" panose="020B0604020202020204" pitchFamily="34" charset="0"/>
                <a:cs typeface="Arial" panose="020B0604020202020204" pitchFamily="34" charset="0"/>
              </a:rPr>
              <a:t>major</a:t>
            </a:r>
            <a:r>
              <a:rPr sz="2000" spc="7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for</a:t>
            </a:r>
            <a:r>
              <a:rPr sz="2000" spc="55" dirty="0">
                <a:latin typeface="Arial" panose="020B0604020202020204" pitchFamily="34" charset="0"/>
                <a:cs typeface="Arial" panose="020B0604020202020204" pitchFamily="34" charset="0"/>
              </a:rPr>
              <a:t> </a:t>
            </a:r>
            <a:r>
              <a:rPr sz="2000" spc="105" dirty="0">
                <a:latin typeface="Arial" panose="020B0604020202020204" pitchFamily="34" charset="0"/>
                <a:cs typeface="Arial" panose="020B0604020202020204" pitchFamily="34" charset="0"/>
              </a:rPr>
              <a:t>each</a:t>
            </a:r>
            <a:r>
              <a:rPr sz="2000" spc="50" dirty="0">
                <a:latin typeface="Arial" panose="020B0604020202020204" pitchFamily="34" charset="0"/>
                <a:cs typeface="Arial" panose="020B0604020202020204" pitchFamily="34" charset="0"/>
              </a:rPr>
              <a:t> </a:t>
            </a:r>
            <a:r>
              <a:rPr sz="2000" spc="254" dirty="0">
                <a:latin typeface="Arial" panose="020B0604020202020204" pitchFamily="34" charset="0"/>
                <a:cs typeface="Arial" panose="020B0604020202020204" pitchFamily="34" charset="0"/>
              </a:rPr>
              <a:t>FOSC</a:t>
            </a:r>
            <a:r>
              <a:rPr sz="2000" spc="55" dirty="0">
                <a:latin typeface="Arial" panose="020B0604020202020204" pitchFamily="34" charset="0"/>
                <a:cs typeface="Arial" panose="020B0604020202020204" pitchFamily="34" charset="0"/>
              </a:rPr>
              <a:t> </a:t>
            </a:r>
            <a:r>
              <a:rPr sz="2000" spc="100" dirty="0">
                <a:latin typeface="Arial" panose="020B0604020202020204" pitchFamily="34" charset="0"/>
                <a:cs typeface="Arial" panose="020B0604020202020204" pitchFamily="34" charset="0"/>
              </a:rPr>
              <a:t>course</a:t>
            </a:r>
            <a:r>
              <a:rPr sz="2000" spc="60" dirty="0">
                <a:latin typeface="Arial" panose="020B0604020202020204" pitchFamily="34" charset="0"/>
                <a:cs typeface="Arial" panose="020B0604020202020204" pitchFamily="34" charset="0"/>
              </a:rPr>
              <a:t> </a:t>
            </a:r>
            <a:r>
              <a:rPr sz="2000" spc="105" dirty="0">
                <a:latin typeface="Arial" panose="020B0604020202020204" pitchFamily="34" charset="0"/>
                <a:cs typeface="Arial" panose="020B0604020202020204" pitchFamily="34" charset="0"/>
              </a:rPr>
              <a:t>completed,</a:t>
            </a:r>
            <a:r>
              <a:rPr sz="2000" spc="-30" dirty="0">
                <a:latin typeface="Arial" panose="020B0604020202020204" pitchFamily="34" charset="0"/>
                <a:cs typeface="Arial" panose="020B0604020202020204" pitchFamily="34" charset="0"/>
              </a:rPr>
              <a:t> </a:t>
            </a:r>
            <a:r>
              <a:rPr sz="2000" spc="55" dirty="0">
                <a:latin typeface="Arial" panose="020B0604020202020204" pitchFamily="34" charset="0"/>
                <a:cs typeface="Arial" panose="020B0604020202020204" pitchFamily="34" charset="0"/>
              </a:rPr>
              <a:t>but </a:t>
            </a:r>
            <a:r>
              <a:rPr sz="2000" spc="90" dirty="0">
                <a:latin typeface="Arial" panose="020B0604020202020204" pitchFamily="34" charset="0"/>
                <a:cs typeface="Arial" panose="020B0604020202020204" pitchFamily="34" charset="0"/>
              </a:rPr>
              <a:t>may</a:t>
            </a:r>
            <a:r>
              <a:rPr sz="2000" spc="65" dirty="0">
                <a:latin typeface="Arial" panose="020B0604020202020204" pitchFamily="34" charset="0"/>
                <a:cs typeface="Arial" panose="020B0604020202020204" pitchFamily="34" charset="0"/>
              </a:rPr>
              <a:t> </a:t>
            </a:r>
            <a:r>
              <a:rPr sz="2000" spc="90" dirty="0">
                <a:latin typeface="Arial" panose="020B0604020202020204" pitchFamily="34" charset="0"/>
                <a:cs typeface="Arial" panose="020B0604020202020204" pitchFamily="34" charset="0"/>
              </a:rPr>
              <a:t>also</a:t>
            </a:r>
            <a:r>
              <a:rPr sz="2000" spc="45" dirty="0">
                <a:latin typeface="Arial" panose="020B0604020202020204" pitchFamily="34" charset="0"/>
                <a:cs typeface="Arial" panose="020B0604020202020204" pitchFamily="34" charset="0"/>
              </a:rPr>
              <a:t> </a:t>
            </a:r>
            <a:r>
              <a:rPr sz="2000" spc="70" dirty="0">
                <a:latin typeface="Arial" panose="020B0604020202020204" pitchFamily="34" charset="0"/>
                <a:cs typeface="Arial" panose="020B0604020202020204" pitchFamily="34" charset="0"/>
              </a:rPr>
              <a:t>require </a:t>
            </a:r>
            <a:r>
              <a:rPr sz="2000" spc="85" dirty="0">
                <a:latin typeface="Arial" panose="020B0604020202020204" pitchFamily="34" charset="0"/>
                <a:cs typeface="Arial" panose="020B0604020202020204" pitchFamily="34" charset="0"/>
              </a:rPr>
              <a:t>additional</a:t>
            </a:r>
            <a:r>
              <a:rPr sz="2000" spc="45" dirty="0">
                <a:latin typeface="Arial" panose="020B0604020202020204" pitchFamily="34" charset="0"/>
                <a:cs typeface="Arial" panose="020B0604020202020204" pitchFamily="34" charset="0"/>
              </a:rPr>
              <a:t> </a:t>
            </a:r>
            <a:r>
              <a:rPr sz="2000" spc="55" dirty="0">
                <a:latin typeface="Arial" panose="020B0604020202020204" pitchFamily="34" charset="0"/>
                <a:cs typeface="Arial" panose="020B0604020202020204" pitchFamily="34" charset="0"/>
              </a:rPr>
              <a:t>lower-</a:t>
            </a:r>
            <a:r>
              <a:rPr sz="2000" spc="85" dirty="0">
                <a:latin typeface="Arial" panose="020B0604020202020204" pitchFamily="34" charset="0"/>
                <a:cs typeface="Arial" panose="020B0604020202020204" pitchFamily="34" charset="0"/>
              </a:rPr>
              <a:t>division</a:t>
            </a:r>
            <a:r>
              <a:rPr sz="2000" spc="30" dirty="0">
                <a:latin typeface="Arial" panose="020B0604020202020204" pitchFamily="34" charset="0"/>
                <a:cs typeface="Arial" panose="020B0604020202020204" pitchFamily="34" charset="0"/>
              </a:rPr>
              <a:t> </a:t>
            </a:r>
            <a:r>
              <a:rPr sz="2000" spc="90" dirty="0">
                <a:latin typeface="Arial" panose="020B0604020202020204" pitchFamily="34" charset="0"/>
                <a:cs typeface="Arial" panose="020B0604020202020204" pitchFamily="34" charset="0"/>
              </a:rPr>
              <a:t>coursework</a:t>
            </a:r>
            <a:r>
              <a:rPr sz="2000" spc="35" dirty="0">
                <a:latin typeface="Arial" panose="020B0604020202020204" pitchFamily="34" charset="0"/>
                <a:cs typeface="Arial" panose="020B0604020202020204" pitchFamily="34" charset="0"/>
              </a:rPr>
              <a:t> </a:t>
            </a:r>
            <a:r>
              <a:rPr sz="2000" spc="70" dirty="0">
                <a:latin typeface="Arial" panose="020B0604020202020204" pitchFamily="34" charset="0"/>
                <a:cs typeface="Arial" panose="020B0604020202020204" pitchFamily="34" charset="0"/>
              </a:rPr>
              <a:t>in</a:t>
            </a:r>
            <a:r>
              <a:rPr sz="2000" spc="65" dirty="0">
                <a:latin typeface="Arial" panose="020B0604020202020204" pitchFamily="34" charset="0"/>
                <a:cs typeface="Arial" panose="020B0604020202020204" pitchFamily="34" charset="0"/>
              </a:rPr>
              <a:t> </a:t>
            </a:r>
            <a:r>
              <a:rPr sz="2000" spc="60" dirty="0">
                <a:latin typeface="Arial" panose="020B0604020202020204" pitchFamily="34" charset="0"/>
                <a:cs typeface="Arial" panose="020B0604020202020204" pitchFamily="34" charset="0"/>
              </a:rPr>
              <a:t>the</a:t>
            </a:r>
            <a:r>
              <a:rPr sz="2000" spc="55" dirty="0">
                <a:latin typeface="Arial" panose="020B0604020202020204" pitchFamily="34" charset="0"/>
                <a:cs typeface="Arial" panose="020B0604020202020204" pitchFamily="34" charset="0"/>
              </a:rPr>
              <a:t> </a:t>
            </a:r>
            <a:r>
              <a:rPr sz="2000" spc="140" dirty="0">
                <a:latin typeface="Arial" panose="020B0604020202020204" pitchFamily="34" charset="0"/>
                <a:cs typeface="Arial" panose="020B0604020202020204" pitchFamily="34" charset="0"/>
              </a:rPr>
              <a:t>degree</a:t>
            </a:r>
            <a:r>
              <a:rPr sz="2000" spc="45" dirty="0">
                <a:latin typeface="Arial" panose="020B0604020202020204" pitchFamily="34" charset="0"/>
                <a:cs typeface="Arial" panose="020B0604020202020204" pitchFamily="34" charset="0"/>
              </a:rPr>
              <a:t> </a:t>
            </a:r>
            <a:r>
              <a:rPr sz="2000" spc="80" dirty="0">
                <a:latin typeface="Arial" panose="020B0604020202020204" pitchFamily="34" charset="0"/>
                <a:cs typeface="Arial" panose="020B0604020202020204" pitchFamily="34" charset="0"/>
              </a:rPr>
              <a:t>program’s</a:t>
            </a:r>
            <a:r>
              <a:rPr sz="2000" spc="75" dirty="0">
                <a:latin typeface="Arial" panose="020B0604020202020204" pitchFamily="34" charset="0"/>
                <a:cs typeface="Arial" panose="020B0604020202020204" pitchFamily="34" charset="0"/>
              </a:rPr>
              <a:t> </a:t>
            </a:r>
            <a:r>
              <a:rPr sz="2000" spc="60" dirty="0">
                <a:latin typeface="Arial" panose="020B0604020202020204" pitchFamily="34" charset="0"/>
                <a:cs typeface="Arial" panose="020B0604020202020204" pitchFamily="34" charset="0"/>
              </a:rPr>
              <a:t>major </a:t>
            </a:r>
            <a:r>
              <a:rPr sz="2000" spc="90" dirty="0">
                <a:latin typeface="Arial" panose="020B0604020202020204" pitchFamily="34" charset="0"/>
                <a:cs typeface="Arial" panose="020B0604020202020204" pitchFamily="34" charset="0"/>
              </a:rPr>
              <a:t>coursework</a:t>
            </a:r>
            <a:r>
              <a:rPr sz="2000" spc="6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a:t>
            </a:r>
            <a:r>
              <a:rPr sz="2000" u="heavy" dirty="0">
                <a:uFill>
                  <a:solidFill>
                    <a:srgbClr val="0562C1"/>
                  </a:solidFill>
                </a:uFill>
                <a:latin typeface="Arial" panose="020B0604020202020204" pitchFamily="34" charset="0"/>
                <a:cs typeface="Arial" panose="020B0604020202020204" pitchFamily="34" charset="0"/>
              </a:rPr>
              <a:t>Tex.</a:t>
            </a:r>
            <a:r>
              <a:rPr sz="2000" u="heavy" spc="20" dirty="0">
                <a:uFill>
                  <a:solidFill>
                    <a:srgbClr val="0562C1"/>
                  </a:solidFill>
                </a:uFill>
                <a:latin typeface="Arial" panose="020B0604020202020204" pitchFamily="34" charset="0"/>
                <a:cs typeface="Arial" panose="020B0604020202020204" pitchFamily="34" charset="0"/>
              </a:rPr>
              <a:t> </a:t>
            </a:r>
            <a:r>
              <a:rPr sz="2000" u="heavy" spc="130" dirty="0">
                <a:uFill>
                  <a:solidFill>
                    <a:srgbClr val="0562C1"/>
                  </a:solidFill>
                </a:uFill>
                <a:latin typeface="Arial" panose="020B0604020202020204" pitchFamily="34" charset="0"/>
                <a:cs typeface="Arial" panose="020B0604020202020204" pitchFamily="34" charset="0"/>
              </a:rPr>
              <a:t>Ed.</a:t>
            </a:r>
            <a:r>
              <a:rPr sz="2000" u="heavy" spc="20" dirty="0">
                <a:uFill>
                  <a:solidFill>
                    <a:srgbClr val="0562C1"/>
                  </a:solidFill>
                </a:uFill>
                <a:latin typeface="Arial" panose="020B0604020202020204" pitchFamily="34" charset="0"/>
                <a:cs typeface="Arial" panose="020B0604020202020204" pitchFamily="34" charset="0"/>
              </a:rPr>
              <a:t> </a:t>
            </a:r>
            <a:r>
              <a:rPr sz="2000" u="heavy" spc="195" dirty="0">
                <a:uFill>
                  <a:solidFill>
                    <a:srgbClr val="0562C1"/>
                  </a:solidFill>
                </a:uFill>
                <a:latin typeface="Arial" panose="020B0604020202020204" pitchFamily="34" charset="0"/>
                <a:cs typeface="Arial" panose="020B0604020202020204" pitchFamily="34" charset="0"/>
              </a:rPr>
              <a:t>Code</a:t>
            </a:r>
            <a:r>
              <a:rPr sz="2000" u="heavy" spc="85" dirty="0">
                <a:uFill>
                  <a:solidFill>
                    <a:srgbClr val="0562C1"/>
                  </a:solidFill>
                </a:uFill>
                <a:latin typeface="Arial" panose="020B0604020202020204" pitchFamily="34" charset="0"/>
                <a:cs typeface="Arial" panose="020B0604020202020204" pitchFamily="34" charset="0"/>
              </a:rPr>
              <a:t> </a:t>
            </a:r>
            <a:r>
              <a:rPr sz="2000" u="heavy" spc="55" dirty="0">
                <a:uFill>
                  <a:solidFill>
                    <a:srgbClr val="0562C1"/>
                  </a:solidFill>
                </a:uFill>
                <a:latin typeface="Arial" panose="020B0604020202020204" pitchFamily="34" charset="0"/>
                <a:cs typeface="Arial" panose="020B0604020202020204" pitchFamily="34" charset="0"/>
              </a:rPr>
              <a:t>61.823(c)</a:t>
            </a:r>
            <a:r>
              <a:rPr sz="2000" spc="55" dirty="0">
                <a:latin typeface="Arial" panose="020B0604020202020204" pitchFamily="34" charset="0"/>
                <a:cs typeface="Arial" panose="020B0604020202020204" pitchFamily="34" charset="0"/>
              </a:rPr>
              <a:t>).</a:t>
            </a:r>
            <a:endParaRPr sz="2000" dirty="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4">
            <a:extLst>
              <a:ext uri="{FF2B5EF4-FFF2-40B4-BE49-F238E27FC236}">
                <a16:creationId xmlns:a16="http://schemas.microsoft.com/office/drawing/2014/main" id="{3C5774BC-4EEA-4E90-807D-6DD3CB8AC507}"/>
              </a:ext>
            </a:extLst>
          </p:cNvPr>
          <p:cNvSpPr txBox="1">
            <a:spLocks noGrp="1"/>
          </p:cNvSpPr>
          <p:nvPr>
            <p:ph idx="1"/>
          </p:nvPr>
        </p:nvSpPr>
        <p:spPr>
          <a:xfrm>
            <a:off x="768724" y="1858346"/>
            <a:ext cx="10710104" cy="3712554"/>
          </a:xfrm>
          <a:prstGeom prst="rect">
            <a:avLst/>
          </a:prstGeom>
          <a:solidFill>
            <a:srgbClr val="FBFBFB"/>
          </a:solidFill>
        </p:spPr>
        <p:txBody>
          <a:bodyPr vert="horz" wrap="square" lIns="0" tIns="29209" rIns="0" bIns="0" rtlCol="0">
            <a:spAutoFit/>
          </a:bodyPr>
          <a:lstStyle/>
          <a:p>
            <a:pPr marL="285750" indent="-285750">
              <a:lnSpc>
                <a:spcPct val="100000"/>
              </a:lnSpc>
              <a:spcBef>
                <a:spcPts val="130"/>
              </a:spcBef>
              <a:tabLst>
                <a:tab pos="127000" algn="l"/>
              </a:tabLst>
            </a:pPr>
            <a:r>
              <a:rPr sz="3600" b="1" dirty="0" smtClean="0">
                <a:solidFill>
                  <a:srgbClr val="003D51"/>
                </a:solidFill>
                <a:latin typeface="Arial" panose="020B0604020202020204" pitchFamily="34" charset="0"/>
                <a:cs typeface="Arial" panose="020B0604020202020204" pitchFamily="34" charset="0"/>
              </a:rPr>
              <a:t>Texas </a:t>
            </a:r>
            <a:r>
              <a:rPr sz="3600" b="1" dirty="0">
                <a:solidFill>
                  <a:srgbClr val="003D51"/>
                </a:solidFill>
                <a:latin typeface="Arial" panose="020B0604020202020204" pitchFamily="34" charset="0"/>
                <a:cs typeface="Arial" panose="020B0604020202020204" pitchFamily="34" charset="0"/>
              </a:rPr>
              <a:t>Student Success Council (Educate Texas)</a:t>
            </a:r>
          </a:p>
          <a:p>
            <a:pPr marL="285750" indent="-285750">
              <a:lnSpc>
                <a:spcPct val="100000"/>
              </a:lnSpc>
              <a:spcBef>
                <a:spcPts val="135"/>
              </a:spcBef>
              <a:tabLst>
                <a:tab pos="127000" algn="l"/>
              </a:tabLst>
            </a:pPr>
            <a:r>
              <a:rPr sz="3600" b="1" dirty="0">
                <a:solidFill>
                  <a:srgbClr val="003D51"/>
                </a:solidFill>
                <a:latin typeface="Arial" panose="020B0604020202020204" pitchFamily="34" charset="0"/>
                <a:cs typeface="Arial" panose="020B0604020202020204" pitchFamily="34" charset="0"/>
              </a:rPr>
              <a:t>Texas Transfer Alliance</a:t>
            </a:r>
          </a:p>
          <a:p>
            <a:pPr marL="285750" indent="-285750">
              <a:lnSpc>
                <a:spcPct val="100000"/>
              </a:lnSpc>
              <a:spcBef>
                <a:spcPts val="130"/>
              </a:spcBef>
              <a:tabLst>
                <a:tab pos="127000" algn="l"/>
              </a:tabLst>
            </a:pPr>
            <a:r>
              <a:rPr sz="3600" b="1" dirty="0">
                <a:solidFill>
                  <a:srgbClr val="003D51"/>
                </a:solidFill>
                <a:latin typeface="Arial" panose="020B0604020202020204" pitchFamily="34" charset="0"/>
                <a:cs typeface="Arial" panose="020B0604020202020204" pitchFamily="34" charset="0"/>
              </a:rPr>
              <a:t>Texas Success Center (TACC)</a:t>
            </a:r>
          </a:p>
          <a:p>
            <a:pPr marL="285750" indent="-285750">
              <a:lnSpc>
                <a:spcPct val="100000"/>
              </a:lnSpc>
              <a:spcBef>
                <a:spcPts val="135"/>
              </a:spcBef>
              <a:tabLst>
                <a:tab pos="127000" algn="l"/>
              </a:tabLst>
            </a:pPr>
            <a:r>
              <a:rPr sz="3600" b="1" dirty="0">
                <a:solidFill>
                  <a:srgbClr val="003D51"/>
                </a:solidFill>
                <a:latin typeface="Arial" panose="020B0604020202020204" pitchFamily="34" charset="0"/>
                <a:cs typeface="Arial" panose="020B0604020202020204" pitchFamily="34" charset="0"/>
              </a:rPr>
              <a:t>Postsecondary Innovation Network</a:t>
            </a:r>
          </a:p>
          <a:p>
            <a:pPr marL="285750" indent="-285750">
              <a:lnSpc>
                <a:spcPct val="100000"/>
              </a:lnSpc>
              <a:spcBef>
                <a:spcPts val="130"/>
              </a:spcBef>
              <a:tabLst>
                <a:tab pos="127000" algn="l"/>
              </a:tabLst>
            </a:pPr>
            <a:r>
              <a:rPr sz="3600" b="1" dirty="0">
                <a:solidFill>
                  <a:srgbClr val="003D51"/>
                </a:solidFill>
                <a:latin typeface="Arial" panose="020B0604020202020204" pitchFamily="34" charset="0"/>
                <a:cs typeface="Arial" panose="020B0604020202020204" pitchFamily="34" charset="0"/>
              </a:rPr>
              <a:t>Region/System </a:t>
            </a:r>
            <a:r>
              <a:rPr sz="3600" b="1" dirty="0" smtClean="0">
                <a:solidFill>
                  <a:srgbClr val="003D51"/>
                </a:solidFill>
                <a:latin typeface="Arial" panose="020B0604020202020204" pitchFamily="34" charset="0"/>
                <a:cs typeface="Arial" panose="020B0604020202020204" pitchFamily="34" charset="0"/>
              </a:rPr>
              <a:t>Initiatives</a:t>
            </a:r>
            <a:endParaRPr sz="3600" b="1" dirty="0">
              <a:solidFill>
                <a:srgbClr val="003D5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E442FD28-C687-45FB-9167-1D776064DB7F}"/>
              </a:ext>
            </a:extLst>
          </p:cNvPr>
          <p:cNvSpPr/>
          <p:nvPr/>
        </p:nvSpPr>
        <p:spPr>
          <a:xfrm>
            <a:off x="8012" y="0"/>
            <a:ext cx="12201260" cy="1414463"/>
          </a:xfrm>
          <a:prstGeom prst="rect">
            <a:avLst/>
          </a:prstGeom>
          <a:solidFill>
            <a:srgbClr val="003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ctr">
              <a:lnSpc>
                <a:spcPct val="100000"/>
              </a:lnSpc>
              <a:spcBef>
                <a:spcPts val="130"/>
              </a:spcBef>
              <a:tabLst>
                <a:tab pos="127000" algn="l"/>
              </a:tabLst>
            </a:pPr>
            <a:r>
              <a:rPr lang="en-US" sz="4000" b="1" spc="-20" dirty="0">
                <a:latin typeface="Tahoma"/>
                <a:cs typeface="Tahoma"/>
              </a:rPr>
              <a:t>Texas</a:t>
            </a:r>
            <a:r>
              <a:rPr lang="en-US" sz="4000" b="1" spc="-85" dirty="0">
                <a:latin typeface="Tahoma"/>
                <a:cs typeface="Tahoma"/>
              </a:rPr>
              <a:t> </a:t>
            </a:r>
            <a:r>
              <a:rPr lang="en-US" sz="4000" b="1" spc="-20" dirty="0">
                <a:latin typeface="Tahoma"/>
                <a:cs typeface="Tahoma"/>
              </a:rPr>
              <a:t>Transfer</a:t>
            </a:r>
            <a:r>
              <a:rPr lang="en-US" sz="4000" b="1" spc="-85" dirty="0">
                <a:latin typeface="Tahoma"/>
                <a:cs typeface="Tahoma"/>
              </a:rPr>
              <a:t> </a:t>
            </a:r>
            <a:r>
              <a:rPr lang="en-US" sz="4000" b="1" spc="-10" dirty="0">
                <a:latin typeface="Tahoma"/>
                <a:cs typeface="Tahoma"/>
              </a:rPr>
              <a:t>Landscape</a:t>
            </a:r>
            <a:endParaRPr lang="en-US" sz="4000" b="1" dirty="0">
              <a:latin typeface="Tahoma"/>
              <a:cs typeface="Tahoma"/>
            </a:endParaRPr>
          </a:p>
        </p:txBody>
      </p:sp>
    </p:spTree>
    <p:extLst>
      <p:ext uri="{BB962C8B-B14F-4D97-AF65-F5344CB8AC3E}">
        <p14:creationId xmlns:p14="http://schemas.microsoft.com/office/powerpoint/2010/main" val="2816964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A4408743-3F1B-A04C-9151-951A4393A2D6}"/>
              </a:ext>
            </a:extLst>
          </p:cNvPr>
          <p:cNvSpPr/>
          <p:nvPr/>
        </p:nvSpPr>
        <p:spPr>
          <a:xfrm>
            <a:off x="1408" y="0"/>
            <a:ext cx="12201260" cy="1414463"/>
          </a:xfrm>
          <a:prstGeom prst="rect">
            <a:avLst/>
          </a:prstGeom>
          <a:solidFill>
            <a:srgbClr val="003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2">
            <a:extLst>
              <a:ext uri="{FF2B5EF4-FFF2-40B4-BE49-F238E27FC236}">
                <a16:creationId xmlns:a16="http://schemas.microsoft.com/office/drawing/2014/main" id="{6CC1EEE2-DC06-491B-9383-440D309854F0}"/>
              </a:ext>
            </a:extLst>
          </p:cNvPr>
          <p:cNvSpPr txBox="1">
            <a:spLocks/>
          </p:cNvSpPr>
          <p:nvPr/>
        </p:nvSpPr>
        <p:spPr>
          <a:xfrm>
            <a:off x="5245" y="426809"/>
            <a:ext cx="12194656" cy="79452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400" b="1" dirty="0">
                <a:solidFill>
                  <a:schemeClr val="bg1"/>
                </a:solidFill>
                <a:latin typeface="Tahoma" panose="020B0604030504040204" pitchFamily="34" charset="0"/>
                <a:ea typeface="Tahoma" panose="020B0604030504040204" pitchFamily="34" charset="0"/>
                <a:cs typeface="Tahoma" panose="020B0604030504040204" pitchFamily="34" charset="0"/>
              </a:rPr>
              <a:t>TTAC Work to Date</a:t>
            </a:r>
          </a:p>
        </p:txBody>
      </p:sp>
      <p:sp>
        <p:nvSpPr>
          <p:cNvPr id="62" name="Rectangle 61">
            <a:extLst>
              <a:ext uri="{FF2B5EF4-FFF2-40B4-BE49-F238E27FC236}">
                <a16:creationId xmlns:a16="http://schemas.microsoft.com/office/drawing/2014/main" id="{0A695CFB-145B-6447-9CD0-BB7EAD957728}"/>
              </a:ext>
            </a:extLst>
          </p:cNvPr>
          <p:cNvSpPr/>
          <p:nvPr/>
        </p:nvSpPr>
        <p:spPr>
          <a:xfrm>
            <a:off x="1429379" y="2057133"/>
            <a:ext cx="8898652" cy="400110"/>
          </a:xfrm>
          <a:prstGeom prst="rect">
            <a:avLst/>
          </a:prstGeom>
        </p:spPr>
        <p:txBody>
          <a:bodyPr wrap="square" lIns="91440" tIns="45720" rIns="91440" bIns="45720" anchor="t">
            <a:spAutoFit/>
          </a:bodyPr>
          <a:lstStyle/>
          <a:p>
            <a:pPr marL="342900" indent="-342900" fontAlgn="base">
              <a:buFont typeface="Arial" panose="020B0604020202020204" pitchFamily="34" charset="0"/>
              <a:buChar char="•"/>
            </a:pPr>
            <a:endParaRPr lang="en-US" sz="2000" dirty="0">
              <a:solidFill>
                <a:srgbClr val="073D51"/>
              </a:solidFill>
              <a:latin typeface="Avenir Next LT Pro Light" panose="020B0304020202020204" pitchFamily="34" charset="77"/>
            </a:endParaRPr>
          </a:p>
        </p:txBody>
      </p:sp>
      <p:sp>
        <p:nvSpPr>
          <p:cNvPr id="8" name="TextBox 7">
            <a:extLst>
              <a:ext uri="{FF2B5EF4-FFF2-40B4-BE49-F238E27FC236}">
                <a16:creationId xmlns:a16="http://schemas.microsoft.com/office/drawing/2014/main" id="{AD38F789-E9E5-41FE-B001-14F82FB9E37D}"/>
              </a:ext>
            </a:extLst>
          </p:cNvPr>
          <p:cNvSpPr txBox="1"/>
          <p:nvPr/>
        </p:nvSpPr>
        <p:spPr>
          <a:xfrm>
            <a:off x="1429379" y="1712654"/>
            <a:ext cx="9863017" cy="5016758"/>
          </a:xfrm>
          <a:prstGeom prst="rect">
            <a:avLst/>
          </a:prstGeom>
          <a:noFill/>
        </p:spPr>
        <p:txBody>
          <a:bodyPr wrap="square">
            <a:spAutoFit/>
          </a:bodyPr>
          <a:lstStyle/>
          <a:p>
            <a:r>
              <a:rPr lang="en-US" sz="3200" dirty="0">
                <a:latin typeface="Arial" panose="020B0604020202020204" pitchFamily="34" charset="0"/>
                <a:cs typeface="Arial" panose="020B0604020202020204" pitchFamily="34" charset="0"/>
              </a:rPr>
              <a:t>Discipline specific subcommittee work to date</a:t>
            </a:r>
            <a:r>
              <a:rPr lang="en-US" sz="3200" dirty="0" smtClean="0">
                <a:latin typeface="Arial" panose="020B0604020202020204" pitchFamily="34" charset="0"/>
                <a:cs typeface="Arial" panose="020B0604020202020204" pitchFamily="34" charset="0"/>
              </a:rPr>
              <a:t>:</a:t>
            </a:r>
          </a:p>
          <a:p>
            <a:endParaRPr lang="en-US"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TTAC Approved, out for comment:</a:t>
            </a:r>
          </a:p>
          <a:p>
            <a:pPr marL="742950" lvl="1"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Criminal Justice</a:t>
            </a:r>
          </a:p>
          <a:p>
            <a:pPr marL="742950" lvl="1"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Business</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Now working on: Sociology, Political Science, Social Work, Psychology and Biology</a:t>
            </a:r>
          </a:p>
          <a:p>
            <a:r>
              <a:rPr lang="en-US" sz="3200" dirty="0">
                <a:latin typeface="Arial" panose="020B0604020202020204" pitchFamily="34" charset="0"/>
                <a:cs typeface="Arial" panose="020B0604020202020204" pitchFamily="34" charset="0"/>
              </a:rPr>
              <a:t/>
            </a:r>
            <a:br>
              <a:rPr lang="en-US" sz="3200" dirty="0">
                <a:latin typeface="Arial" panose="020B0604020202020204" pitchFamily="34" charset="0"/>
                <a:cs typeface="Arial" panose="020B0604020202020204" pitchFamily="34" charset="0"/>
              </a:rPr>
            </a:br>
            <a:endParaRPr lang="en-US" sz="3200" dirty="0">
              <a:solidFill>
                <a:srgbClr val="073D51"/>
              </a:solidFill>
              <a:latin typeface="Arial" panose="020B0604020202020204" pitchFamily="34" charset="0"/>
              <a:ea typeface="Calibri" panose="020F050202020403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endParaRPr lang="en-US" sz="3200" dirty="0">
              <a:solidFill>
                <a:srgbClr val="073D5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86361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79394" y="1414463"/>
            <a:ext cx="11230253" cy="4977459"/>
          </a:xfrm>
          <a:prstGeom prst="rect">
            <a:avLst/>
          </a:prstGeom>
          <a:solidFill>
            <a:srgbClr val="FBFB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6218" y="1552858"/>
            <a:ext cx="8328614" cy="4684845"/>
          </a:xfrm>
          <a:prstGeom prst="rect">
            <a:avLst/>
          </a:prstGeom>
        </p:spPr>
      </p:pic>
      <p:sp>
        <p:nvSpPr>
          <p:cNvPr id="5" name="Rectangle 4">
            <a:extLst>
              <a:ext uri="{FF2B5EF4-FFF2-40B4-BE49-F238E27FC236}">
                <a16:creationId xmlns:a16="http://schemas.microsoft.com/office/drawing/2014/main" id="{A4408743-3F1B-A04C-9151-951A4393A2D6}"/>
              </a:ext>
            </a:extLst>
          </p:cNvPr>
          <p:cNvSpPr/>
          <p:nvPr/>
        </p:nvSpPr>
        <p:spPr>
          <a:xfrm>
            <a:off x="1408" y="0"/>
            <a:ext cx="12201260" cy="1414463"/>
          </a:xfrm>
          <a:prstGeom prst="rect">
            <a:avLst/>
          </a:prstGeom>
          <a:solidFill>
            <a:srgbClr val="003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ubtitle 2">
            <a:extLst>
              <a:ext uri="{FF2B5EF4-FFF2-40B4-BE49-F238E27FC236}">
                <a16:creationId xmlns:a16="http://schemas.microsoft.com/office/drawing/2014/main" id="{6CC1EEE2-DC06-491B-9383-440D309854F0}"/>
              </a:ext>
            </a:extLst>
          </p:cNvPr>
          <p:cNvSpPr txBox="1">
            <a:spLocks/>
          </p:cNvSpPr>
          <p:nvPr/>
        </p:nvSpPr>
        <p:spPr>
          <a:xfrm>
            <a:off x="-85159" y="231500"/>
            <a:ext cx="12194656" cy="79452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Questions?</a:t>
            </a:r>
            <a:endParaRPr lang="en-US" sz="6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90955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49B8B2-9763-4271-806D-16EDE0393468}"/>
              </a:ext>
            </a:extLst>
          </p:cNvPr>
          <p:cNvSpPr/>
          <p:nvPr/>
        </p:nvSpPr>
        <p:spPr>
          <a:xfrm>
            <a:off x="-1" y="1"/>
            <a:ext cx="12192000" cy="1824968"/>
          </a:xfrm>
          <a:prstGeom prst="rect">
            <a:avLst/>
          </a:prstGeom>
          <a:solidFill>
            <a:srgbClr val="003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2">
            <a:extLst>
              <a:ext uri="{FF2B5EF4-FFF2-40B4-BE49-F238E27FC236}">
                <a16:creationId xmlns:a16="http://schemas.microsoft.com/office/drawing/2014/main" id="{6CC1EEE2-DC06-491B-9383-440D309854F0}"/>
              </a:ext>
            </a:extLst>
          </p:cNvPr>
          <p:cNvSpPr txBox="1">
            <a:spLocks/>
          </p:cNvSpPr>
          <p:nvPr/>
        </p:nvSpPr>
        <p:spPr>
          <a:xfrm>
            <a:off x="1216240" y="1996419"/>
            <a:ext cx="10404629" cy="4238339"/>
          </a:xfrm>
          <a:prstGeom prst="rect">
            <a:avLst/>
          </a:prstGeom>
          <a:solidFill>
            <a:srgbClr val="FBFBFB"/>
          </a:solidFill>
        </p:spPr>
        <p:txBody>
          <a:bodyPr vert="horz" wrap="square" lIns="0" tIns="29209" rIns="0" bIns="0" rtlCol="0" anchor="t">
            <a:spAutoFit/>
          </a:bodyPr>
          <a:lstStyle>
            <a:lvl1pPr marL="285750" indent="-285750">
              <a:lnSpc>
                <a:spcPct val="100000"/>
              </a:lnSpc>
              <a:spcBef>
                <a:spcPts val="130"/>
              </a:spcBef>
              <a:spcAft>
                <a:spcPts val="600"/>
              </a:spcAft>
              <a:buClr>
                <a:schemeClr val="accent1"/>
              </a:buClr>
              <a:buSzPct val="115000"/>
              <a:buFont typeface="Arial"/>
              <a:buChar char="•"/>
              <a:tabLst>
                <a:tab pos="127000" algn="l"/>
              </a:tabLst>
              <a:defRPr sz="3600" cap="none">
                <a:solidFill>
                  <a:srgbClr val="003D51"/>
                </a:solidFill>
                <a:effectLst/>
                <a:latin typeface="Arial" panose="020B0604020202020204" pitchFamily="34" charset="0"/>
                <a:cs typeface="Arial" panose="020B0604020202020204" pitchFamily="34" charset="0"/>
              </a:defRPr>
            </a:lvl1pPr>
            <a:lvl2pPr marL="742950" indent="-285750">
              <a:spcBef>
                <a:spcPct val="20000"/>
              </a:spcBef>
              <a:spcAft>
                <a:spcPts val="600"/>
              </a:spcAft>
              <a:buClr>
                <a:schemeClr val="accent1"/>
              </a:buClr>
              <a:buSzPct val="115000"/>
              <a:buFont typeface="Arial"/>
              <a:buChar char="•"/>
              <a:defRPr sz="2000" cap="none">
                <a:solidFill>
                  <a:schemeClr val="tx1">
                    <a:lumMod val="85000"/>
                    <a:lumOff val="15000"/>
                  </a:schemeClr>
                </a:solidFill>
                <a:effectLst/>
              </a:defRPr>
            </a:lvl2pPr>
            <a:lvl3pPr marL="1200150" indent="-285750">
              <a:spcBef>
                <a:spcPct val="20000"/>
              </a:spcBef>
              <a:spcAft>
                <a:spcPts val="600"/>
              </a:spcAft>
              <a:buClr>
                <a:schemeClr val="accent1"/>
              </a:buClr>
              <a:buSzPct val="115000"/>
              <a:buFont typeface="Arial"/>
              <a:buChar char="•"/>
              <a:defRPr cap="none">
                <a:solidFill>
                  <a:schemeClr val="tx1">
                    <a:lumMod val="85000"/>
                    <a:lumOff val="15000"/>
                  </a:schemeClr>
                </a:solidFill>
                <a:effectLst/>
              </a:defRPr>
            </a:lvl3pPr>
            <a:lvl4pPr marL="1543050" indent="-171450">
              <a:spcBef>
                <a:spcPct val="20000"/>
              </a:spcBef>
              <a:spcAft>
                <a:spcPts val="600"/>
              </a:spcAft>
              <a:buClr>
                <a:schemeClr val="accent1"/>
              </a:buClr>
              <a:buSzPct val="115000"/>
              <a:buFont typeface="Arial"/>
              <a:buChar char="•"/>
              <a:defRPr sz="1600" cap="none">
                <a:solidFill>
                  <a:schemeClr val="tx1">
                    <a:lumMod val="85000"/>
                    <a:lumOff val="15000"/>
                  </a:schemeClr>
                </a:solidFill>
                <a:effectLst/>
              </a:defRPr>
            </a:lvl4pPr>
            <a:lvl5pPr marL="2000250" indent="-171450">
              <a:spcBef>
                <a:spcPct val="20000"/>
              </a:spcBef>
              <a:spcAft>
                <a:spcPts val="600"/>
              </a:spcAft>
              <a:buClr>
                <a:schemeClr val="accent1"/>
              </a:buClr>
              <a:buSzPct val="115000"/>
              <a:buFont typeface="Arial"/>
              <a:buChar char="•"/>
              <a:defRPr sz="1400" cap="none">
                <a:solidFill>
                  <a:schemeClr val="tx1">
                    <a:lumMod val="85000"/>
                    <a:lumOff val="15000"/>
                  </a:schemeClr>
                </a:solidFill>
                <a:effectLst/>
              </a:defRPr>
            </a:lvl5pPr>
            <a:lvl6pPr marL="2514600" indent="-228600">
              <a:spcBef>
                <a:spcPct val="20000"/>
              </a:spcBef>
              <a:spcAft>
                <a:spcPts val="600"/>
              </a:spcAft>
              <a:buClr>
                <a:schemeClr val="accent1"/>
              </a:buClr>
              <a:buSzPct val="115000"/>
              <a:buFont typeface="Arial"/>
              <a:buChar char="•"/>
              <a:defRPr sz="1400" cap="none">
                <a:solidFill>
                  <a:schemeClr val="tx1">
                    <a:lumMod val="85000"/>
                    <a:lumOff val="15000"/>
                  </a:schemeClr>
                </a:solidFill>
                <a:effectLst/>
              </a:defRPr>
            </a:lvl6pPr>
            <a:lvl7pPr marL="2971800" indent="-228600">
              <a:spcBef>
                <a:spcPct val="20000"/>
              </a:spcBef>
              <a:spcAft>
                <a:spcPts val="600"/>
              </a:spcAft>
              <a:buClr>
                <a:schemeClr val="accent1"/>
              </a:buClr>
              <a:buSzPct val="115000"/>
              <a:buFont typeface="Arial"/>
              <a:buChar char="•"/>
              <a:defRPr sz="1400" cap="none">
                <a:solidFill>
                  <a:schemeClr val="tx1">
                    <a:lumMod val="85000"/>
                    <a:lumOff val="15000"/>
                  </a:schemeClr>
                </a:solidFill>
                <a:effectLst/>
              </a:defRPr>
            </a:lvl7pPr>
            <a:lvl8pPr marL="3429000" indent="-228600">
              <a:spcBef>
                <a:spcPct val="20000"/>
              </a:spcBef>
              <a:spcAft>
                <a:spcPts val="600"/>
              </a:spcAft>
              <a:buClr>
                <a:schemeClr val="accent1"/>
              </a:buClr>
              <a:buSzPct val="115000"/>
              <a:buFont typeface="Arial"/>
              <a:buChar char="•"/>
              <a:defRPr sz="1400" cap="none">
                <a:solidFill>
                  <a:schemeClr val="tx1">
                    <a:lumMod val="85000"/>
                    <a:lumOff val="15000"/>
                  </a:schemeClr>
                </a:solidFill>
                <a:effectLst/>
              </a:defRPr>
            </a:lvl8pPr>
            <a:lvl9pPr marL="3886200" indent="-228600">
              <a:spcBef>
                <a:spcPct val="20000"/>
              </a:spcBef>
              <a:spcAft>
                <a:spcPts val="600"/>
              </a:spcAft>
              <a:buClr>
                <a:schemeClr val="accent1"/>
              </a:buClr>
              <a:buSzPct val="115000"/>
              <a:buFont typeface="Arial"/>
              <a:buChar char="•"/>
              <a:defRPr sz="1400" cap="none">
                <a:solidFill>
                  <a:schemeClr val="tx1">
                    <a:lumMod val="85000"/>
                    <a:lumOff val="15000"/>
                  </a:schemeClr>
                </a:solidFill>
                <a:effectLst/>
              </a:defRPr>
            </a:lvl9pPr>
          </a:lstStyle>
          <a:p>
            <a:r>
              <a:rPr lang="en-US" sz="3200" dirty="0" smtClean="0">
                <a:solidFill>
                  <a:schemeClr val="tx1"/>
                </a:solidFill>
              </a:rPr>
              <a:t>Senate </a:t>
            </a:r>
            <a:r>
              <a:rPr lang="en-US" sz="3200" dirty="0">
                <a:solidFill>
                  <a:schemeClr val="tx1"/>
                </a:solidFill>
              </a:rPr>
              <a:t>Bill 25 (86th) Texas Legislative Session</a:t>
            </a:r>
          </a:p>
          <a:p>
            <a:r>
              <a:rPr lang="en-US" sz="3200" dirty="0">
                <a:solidFill>
                  <a:schemeClr val="tx1"/>
                </a:solidFill>
              </a:rPr>
              <a:t>The </a:t>
            </a:r>
            <a:r>
              <a:rPr lang="en-US" sz="3200" dirty="0">
                <a:solidFill>
                  <a:schemeClr val="tx1"/>
                </a:solidFill>
              </a:rPr>
              <a:t>Commissioner called together a transfer workgroup </a:t>
            </a:r>
            <a:r>
              <a:rPr lang="en-US" sz="3200" dirty="0" smtClean="0">
                <a:solidFill>
                  <a:schemeClr val="tx1"/>
                </a:solidFill>
              </a:rPr>
              <a:t>from </a:t>
            </a:r>
            <a:r>
              <a:rPr lang="en-US" sz="3200" dirty="0">
                <a:solidFill>
                  <a:schemeClr val="tx1"/>
                </a:solidFill>
              </a:rPr>
              <a:t>public community colleges and universities </a:t>
            </a:r>
            <a:r>
              <a:rPr lang="en-US" sz="3200" dirty="0" smtClean="0">
                <a:solidFill>
                  <a:schemeClr val="tx1"/>
                </a:solidFill>
              </a:rPr>
              <a:t>supported </a:t>
            </a:r>
            <a:r>
              <a:rPr lang="en-US" sz="3200" dirty="0">
                <a:solidFill>
                  <a:schemeClr val="tx1"/>
                </a:solidFill>
              </a:rPr>
              <a:t>by agency staff.</a:t>
            </a:r>
          </a:p>
          <a:p>
            <a:r>
              <a:rPr lang="en-US" sz="3200" dirty="0">
                <a:solidFill>
                  <a:schemeClr val="tx1"/>
                </a:solidFill>
              </a:rPr>
              <a:t>Task: study and make recommendations to improve vertical transfer.</a:t>
            </a:r>
          </a:p>
          <a:p>
            <a:r>
              <a:rPr lang="en-US" sz="3200" dirty="0" smtClean="0">
                <a:solidFill>
                  <a:schemeClr val="tx1"/>
                </a:solidFill>
              </a:rPr>
              <a:t>The </a:t>
            </a:r>
            <a:r>
              <a:rPr lang="en-US" sz="3200" dirty="0">
                <a:solidFill>
                  <a:schemeClr val="tx1"/>
                </a:solidFill>
              </a:rPr>
              <a:t>group met regularly from </a:t>
            </a:r>
            <a:r>
              <a:rPr lang="en-US" sz="3200" dirty="0" smtClean="0">
                <a:solidFill>
                  <a:schemeClr val="tx1"/>
                </a:solidFill>
              </a:rPr>
              <a:t>April </a:t>
            </a:r>
            <a:r>
              <a:rPr lang="en-US" sz="3200" dirty="0">
                <a:solidFill>
                  <a:schemeClr val="tx1"/>
                </a:solidFill>
              </a:rPr>
              <a:t>2020 </a:t>
            </a:r>
            <a:r>
              <a:rPr lang="en-US" sz="3200" dirty="0" smtClean="0">
                <a:solidFill>
                  <a:schemeClr val="tx1"/>
                </a:solidFill>
              </a:rPr>
              <a:t>thru October 2020</a:t>
            </a:r>
          </a:p>
        </p:txBody>
      </p:sp>
      <p:sp>
        <p:nvSpPr>
          <p:cNvPr id="3" name="Rectangle 2">
            <a:extLst>
              <a:ext uri="{FF2B5EF4-FFF2-40B4-BE49-F238E27FC236}">
                <a16:creationId xmlns:a16="http://schemas.microsoft.com/office/drawing/2014/main" id="{6730D203-2203-C64F-B202-36C5ECB15D3F}"/>
              </a:ext>
            </a:extLst>
          </p:cNvPr>
          <p:cNvSpPr/>
          <p:nvPr/>
        </p:nvSpPr>
        <p:spPr>
          <a:xfrm>
            <a:off x="150920" y="171451"/>
            <a:ext cx="12041079" cy="1384995"/>
          </a:xfrm>
          <a:prstGeom prst="rect">
            <a:avLst/>
          </a:prstGeom>
        </p:spPr>
        <p:txBody>
          <a:bodyPr wrap="square">
            <a:spAutoFit/>
          </a:bodyPr>
          <a:lstStyle/>
          <a:p>
            <a:pPr algn="ctr"/>
            <a:r>
              <a:rPr lang="en-US" sz="4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Creation of the Transfer </a:t>
            </a:r>
            <a:r>
              <a:rPr lang="en-US" sz="4200" b="1" dirty="0">
                <a:solidFill>
                  <a:schemeClr val="bg1"/>
                </a:solidFill>
                <a:latin typeface="Tahoma" panose="020B0604030504040204" pitchFamily="34" charset="0"/>
                <a:ea typeface="Tahoma" panose="020B0604030504040204" pitchFamily="34" charset="0"/>
                <a:cs typeface="Tahoma" panose="020B0604030504040204" pitchFamily="34" charset="0"/>
              </a:rPr>
              <a:t>in Texas Workgroup</a:t>
            </a:r>
          </a:p>
        </p:txBody>
      </p:sp>
    </p:spTree>
    <p:extLst>
      <p:ext uri="{BB962C8B-B14F-4D97-AF65-F5344CB8AC3E}">
        <p14:creationId xmlns:p14="http://schemas.microsoft.com/office/powerpoint/2010/main" val="3979902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A4408743-3F1B-A04C-9151-951A4393A2D6}"/>
              </a:ext>
            </a:extLst>
          </p:cNvPr>
          <p:cNvSpPr/>
          <p:nvPr/>
        </p:nvSpPr>
        <p:spPr>
          <a:xfrm>
            <a:off x="8012" y="0"/>
            <a:ext cx="12201260" cy="1414463"/>
          </a:xfrm>
          <a:prstGeom prst="rect">
            <a:avLst/>
          </a:prstGeom>
          <a:solidFill>
            <a:srgbClr val="003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2">
            <a:extLst>
              <a:ext uri="{FF2B5EF4-FFF2-40B4-BE49-F238E27FC236}">
                <a16:creationId xmlns:a16="http://schemas.microsoft.com/office/drawing/2014/main" id="{6CC1EEE2-DC06-491B-9383-440D309854F0}"/>
              </a:ext>
            </a:extLst>
          </p:cNvPr>
          <p:cNvSpPr txBox="1">
            <a:spLocks/>
          </p:cNvSpPr>
          <p:nvPr/>
        </p:nvSpPr>
        <p:spPr>
          <a:xfrm>
            <a:off x="8012" y="237617"/>
            <a:ext cx="12194656" cy="11162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Work of the </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Transfer </a:t>
            </a:r>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Texas </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Workgroup</a:t>
            </a:r>
          </a:p>
        </p:txBody>
      </p:sp>
      <p:sp>
        <p:nvSpPr>
          <p:cNvPr id="62" name="Rectangle 61">
            <a:extLst>
              <a:ext uri="{FF2B5EF4-FFF2-40B4-BE49-F238E27FC236}">
                <a16:creationId xmlns:a16="http://schemas.microsoft.com/office/drawing/2014/main" id="{0A695CFB-145B-6447-9CD0-BB7EAD957728}"/>
              </a:ext>
            </a:extLst>
          </p:cNvPr>
          <p:cNvSpPr/>
          <p:nvPr/>
        </p:nvSpPr>
        <p:spPr>
          <a:xfrm>
            <a:off x="541538" y="1501159"/>
            <a:ext cx="11176986" cy="4864130"/>
          </a:xfrm>
          <a:prstGeom prst="rect">
            <a:avLst/>
          </a:prstGeom>
          <a:solidFill>
            <a:srgbClr val="F9F9F9"/>
          </a:solidFill>
        </p:spPr>
        <p:txBody>
          <a:bodyPr wrap="square" lIns="91440" tIns="45720" rIns="91440" bIns="45720" anchor="t">
            <a:spAutoFit/>
          </a:bodyPr>
          <a:lstStyle/>
          <a:p>
            <a:pPr marL="285750" indent="-285750">
              <a:buFont typeface="Arial" panose="020B0604020202020204" pitchFamily="34" charset="0"/>
              <a:buChar char="•"/>
            </a:pPr>
            <a:r>
              <a:rPr lang="en-US" sz="2400" dirty="0">
                <a:latin typeface="Avenir Next LT Pro Light"/>
              </a:rPr>
              <a:t>Presentations from other states, including Washington, Tennessee, California, New York, Georgia</a:t>
            </a:r>
          </a:p>
          <a:p>
            <a:pPr marL="285750" indent="-285750">
              <a:buFont typeface="Arial" panose="020B0604020202020204" pitchFamily="34" charset="0"/>
              <a:buChar char="•"/>
            </a:pPr>
            <a:r>
              <a:rPr lang="en-US" sz="2400" dirty="0">
                <a:latin typeface="Avenir Next LT Pro Light"/>
              </a:rPr>
              <a:t>Discussion of available data on transfer, FOS, and success rates</a:t>
            </a:r>
          </a:p>
          <a:p>
            <a:pPr marL="285750" indent="-285750">
              <a:buFont typeface="Arial" panose="020B0604020202020204" pitchFamily="34" charset="0"/>
              <a:buChar char="•"/>
            </a:pPr>
            <a:r>
              <a:rPr lang="en-US" sz="2400" dirty="0">
                <a:latin typeface="Avenir Next LT Pro Light"/>
              </a:rPr>
              <a:t>Discussion of existing resources: </a:t>
            </a:r>
          </a:p>
          <a:p>
            <a:pPr marL="742950" lvl="1" indent="-285750">
              <a:buFont typeface="Arial" panose="020B0604020202020204" pitchFamily="34" charset="0"/>
              <a:buChar char="•"/>
            </a:pPr>
            <a:r>
              <a:rPr lang="en-US" sz="2400" dirty="0">
                <a:latin typeface="Avenir Next LT Pro Light"/>
              </a:rPr>
              <a:t>Texas Core Curriculum, </a:t>
            </a:r>
          </a:p>
          <a:p>
            <a:pPr marL="742950" lvl="1" indent="-285750">
              <a:buFont typeface="Arial" panose="020B0604020202020204" pitchFamily="34" charset="0"/>
              <a:buChar char="•"/>
            </a:pPr>
            <a:r>
              <a:rPr lang="en-US" sz="2400" dirty="0">
                <a:latin typeface="Avenir Next LT Pro Light"/>
              </a:rPr>
              <a:t>Lower Division Academic Course Guide Manual, </a:t>
            </a:r>
          </a:p>
          <a:p>
            <a:pPr marL="742950" lvl="1" indent="-285750">
              <a:buFont typeface="Arial" panose="020B0604020202020204" pitchFamily="34" charset="0"/>
              <a:buChar char="•"/>
            </a:pPr>
            <a:r>
              <a:rPr lang="en-US" sz="2400" dirty="0">
                <a:latin typeface="Avenir Next LT Pro Light"/>
              </a:rPr>
              <a:t>Field of Study Curricula, and</a:t>
            </a:r>
          </a:p>
          <a:p>
            <a:pPr marL="742950" lvl="1" indent="-285750">
              <a:buFont typeface="Arial" panose="020B0604020202020204" pitchFamily="34" charset="0"/>
              <a:buChar char="•"/>
            </a:pPr>
            <a:r>
              <a:rPr lang="en-US" sz="2400" dirty="0">
                <a:latin typeface="Avenir Next LT Pro Light"/>
              </a:rPr>
              <a:t>TCCNS</a:t>
            </a:r>
          </a:p>
          <a:p>
            <a:pPr marL="285750" indent="-285750">
              <a:buFont typeface="Arial" panose="020B0604020202020204" pitchFamily="34" charset="0"/>
              <a:buChar char="•"/>
            </a:pPr>
            <a:r>
              <a:rPr lang="en-US" sz="2400" dirty="0" smtClean="0">
                <a:latin typeface="Avenir Next LT Pro Light"/>
              </a:rPr>
              <a:t>Discussion of the </a:t>
            </a:r>
            <a:r>
              <a:rPr lang="en-US" sz="2400" dirty="0">
                <a:latin typeface="Avenir Next LT Pro Light"/>
              </a:rPr>
              <a:t>need for shared responsibility, transparency, buy-in/accountability between 2 and 4 year public institutions</a:t>
            </a:r>
          </a:p>
          <a:p>
            <a:pPr marL="285750" indent="-285750">
              <a:buFont typeface="Arial" panose="020B0604020202020204" pitchFamily="34" charset="0"/>
              <a:buChar char="•"/>
            </a:pPr>
            <a:r>
              <a:rPr lang="en-US" sz="2400" dirty="0" smtClean="0">
                <a:latin typeface="Avenir Next LT Pro Light"/>
              </a:rPr>
              <a:t>Goal was most </a:t>
            </a:r>
            <a:r>
              <a:rPr lang="en-US" sz="2400" dirty="0">
                <a:latin typeface="Avenir Next LT Pro Light"/>
              </a:rPr>
              <a:t>impact </a:t>
            </a:r>
            <a:r>
              <a:rPr lang="en-US" sz="2400" i="1" u="sng" dirty="0">
                <a:latin typeface="Avenir Next LT Pro Light"/>
              </a:rPr>
              <a:t>within existing statutory authority </a:t>
            </a:r>
            <a:r>
              <a:rPr lang="en-US" sz="2400" dirty="0">
                <a:latin typeface="Avenir Next LT Pro Light"/>
              </a:rPr>
              <a:t>without expanding existing committees’ responsibilities</a:t>
            </a:r>
          </a:p>
          <a:p>
            <a:endParaRPr lang="en-US" dirty="0">
              <a:solidFill>
                <a:srgbClr val="003D51"/>
              </a:solidFill>
              <a:latin typeface="Avenir Next LT Pro Light"/>
            </a:endParaRPr>
          </a:p>
        </p:txBody>
      </p:sp>
    </p:spTree>
    <p:extLst>
      <p:ext uri="{BB962C8B-B14F-4D97-AF65-F5344CB8AC3E}">
        <p14:creationId xmlns:p14="http://schemas.microsoft.com/office/powerpoint/2010/main" val="1707057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A4408743-3F1B-A04C-9151-951A4393A2D6}"/>
              </a:ext>
            </a:extLst>
          </p:cNvPr>
          <p:cNvSpPr/>
          <p:nvPr/>
        </p:nvSpPr>
        <p:spPr>
          <a:xfrm>
            <a:off x="8012" y="0"/>
            <a:ext cx="12201260" cy="1414463"/>
          </a:xfrm>
          <a:prstGeom prst="rect">
            <a:avLst/>
          </a:prstGeom>
          <a:solidFill>
            <a:srgbClr val="003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2">
            <a:extLst>
              <a:ext uri="{FF2B5EF4-FFF2-40B4-BE49-F238E27FC236}">
                <a16:creationId xmlns:a16="http://schemas.microsoft.com/office/drawing/2014/main" id="{6CC1EEE2-DC06-491B-9383-440D309854F0}"/>
              </a:ext>
            </a:extLst>
          </p:cNvPr>
          <p:cNvSpPr txBox="1">
            <a:spLocks/>
          </p:cNvSpPr>
          <p:nvPr/>
        </p:nvSpPr>
        <p:spPr>
          <a:xfrm>
            <a:off x="8012" y="518984"/>
            <a:ext cx="12194656" cy="8348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Brief History of the Field of Study Curriculum</a:t>
            </a:r>
          </a:p>
        </p:txBody>
      </p:sp>
      <p:sp>
        <p:nvSpPr>
          <p:cNvPr id="62" name="Rectangle 61">
            <a:extLst>
              <a:ext uri="{FF2B5EF4-FFF2-40B4-BE49-F238E27FC236}">
                <a16:creationId xmlns:a16="http://schemas.microsoft.com/office/drawing/2014/main" id="{0A695CFB-145B-6447-9CD0-BB7EAD957728}"/>
              </a:ext>
            </a:extLst>
          </p:cNvPr>
          <p:cNvSpPr/>
          <p:nvPr/>
        </p:nvSpPr>
        <p:spPr>
          <a:xfrm>
            <a:off x="1091952" y="1933447"/>
            <a:ext cx="10138299" cy="3970318"/>
          </a:xfrm>
          <a:prstGeom prst="rect">
            <a:avLst/>
          </a:prstGeom>
          <a:solidFill>
            <a:srgbClr val="F9F9F9"/>
          </a:solidFill>
        </p:spPr>
        <p:txBody>
          <a:bodyPr wrap="square" lIns="91440" tIns="45720" rIns="91440" bIns="45720" anchor="t">
            <a:spAutoFit/>
          </a:bodyPr>
          <a:lstStyle/>
          <a:p>
            <a:pPr marL="285750" indent="-285750">
              <a:buFont typeface="Arial" panose="020B0604020202020204" pitchFamily="34" charset="0"/>
              <a:buChar char="•"/>
            </a:pPr>
            <a:endParaRPr lang="en-US" sz="3600" dirty="0" smtClean="0">
              <a:solidFill>
                <a:srgbClr val="003D51"/>
              </a:solidFill>
              <a:latin typeface="Avenir Next LT Pro Light"/>
            </a:endParaRPr>
          </a:p>
          <a:p>
            <a:pPr marL="285750" indent="-285750">
              <a:buFont typeface="Arial" panose="020B0604020202020204" pitchFamily="34" charset="0"/>
              <a:buChar char="•"/>
            </a:pPr>
            <a:r>
              <a:rPr lang="en-US" sz="3600" dirty="0" smtClean="0">
                <a:latin typeface="Avenir Next LT Pro Light"/>
              </a:rPr>
              <a:t>Established in 75</a:t>
            </a:r>
            <a:r>
              <a:rPr lang="en-US" sz="3600" baseline="30000" dirty="0" smtClean="0">
                <a:latin typeface="Avenir Next LT Pro Light"/>
              </a:rPr>
              <a:t>th</a:t>
            </a:r>
            <a:r>
              <a:rPr lang="en-US" sz="3600" dirty="0" smtClean="0">
                <a:latin typeface="Avenir Next LT Pro Light"/>
              </a:rPr>
              <a:t> Texas Legislative Session in 1997</a:t>
            </a:r>
          </a:p>
          <a:p>
            <a:pPr marL="285750" indent="-285750">
              <a:buFont typeface="Arial" panose="020B0604020202020204" pitchFamily="34" charset="0"/>
              <a:buChar char="•"/>
            </a:pPr>
            <a:r>
              <a:rPr lang="en-US" sz="3600" dirty="0" smtClean="0">
                <a:latin typeface="Avenir Next LT Pro Light"/>
              </a:rPr>
              <a:t>Currently 16 </a:t>
            </a:r>
            <a:r>
              <a:rPr lang="en-US" sz="3600" dirty="0">
                <a:latin typeface="Avenir Next LT Pro Light"/>
              </a:rPr>
              <a:t>FOSC in effect. </a:t>
            </a:r>
          </a:p>
          <a:p>
            <a:pPr marL="285750" indent="-285750">
              <a:buFont typeface="Arial" panose="020B0604020202020204" pitchFamily="34" charset="0"/>
              <a:buChar char="•"/>
            </a:pPr>
            <a:r>
              <a:rPr lang="en-US" sz="3600" dirty="0" smtClean="0">
                <a:latin typeface="Avenir Next LT Pro Light"/>
              </a:rPr>
              <a:t>Still </a:t>
            </a:r>
            <a:r>
              <a:rPr lang="en-US" sz="3600" dirty="0">
                <a:latin typeface="Avenir Next LT Pro Light"/>
              </a:rPr>
              <a:t>relatively few students who complete a FOSC. </a:t>
            </a:r>
          </a:p>
          <a:p>
            <a:pPr marL="285750" indent="-285750">
              <a:buFont typeface="Arial" panose="020B0604020202020204" pitchFamily="34" charset="0"/>
              <a:buChar char="•"/>
            </a:pPr>
            <a:endParaRPr lang="en-US" sz="3600" dirty="0">
              <a:solidFill>
                <a:srgbClr val="003D51"/>
              </a:solidFill>
              <a:latin typeface="Avenir Next LT Pro Light"/>
            </a:endParaRPr>
          </a:p>
        </p:txBody>
      </p:sp>
    </p:spTree>
    <p:extLst>
      <p:ext uri="{BB962C8B-B14F-4D97-AF65-F5344CB8AC3E}">
        <p14:creationId xmlns:p14="http://schemas.microsoft.com/office/powerpoint/2010/main" val="3118193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A4408743-3F1B-A04C-9151-951A4393A2D6}"/>
              </a:ext>
            </a:extLst>
          </p:cNvPr>
          <p:cNvSpPr/>
          <p:nvPr/>
        </p:nvSpPr>
        <p:spPr>
          <a:xfrm>
            <a:off x="8012" y="0"/>
            <a:ext cx="12201260" cy="1414463"/>
          </a:xfrm>
          <a:prstGeom prst="rect">
            <a:avLst/>
          </a:prstGeom>
          <a:solidFill>
            <a:srgbClr val="003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2">
            <a:extLst>
              <a:ext uri="{FF2B5EF4-FFF2-40B4-BE49-F238E27FC236}">
                <a16:creationId xmlns:a16="http://schemas.microsoft.com/office/drawing/2014/main" id="{6CC1EEE2-DC06-491B-9383-440D309854F0}"/>
              </a:ext>
            </a:extLst>
          </p:cNvPr>
          <p:cNvSpPr txBox="1">
            <a:spLocks/>
          </p:cNvSpPr>
          <p:nvPr/>
        </p:nvSpPr>
        <p:spPr>
          <a:xfrm>
            <a:off x="-2967" y="289794"/>
            <a:ext cx="12194656" cy="8348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Number of Transfer Students and </a:t>
            </a:r>
            <a:b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Field of Study Curriculum Compl</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etion</a:t>
            </a:r>
          </a:p>
        </p:txBody>
      </p:sp>
      <p:sp>
        <p:nvSpPr>
          <p:cNvPr id="63" name="Rectangle 62">
            <a:extLst>
              <a:ext uri="{FF2B5EF4-FFF2-40B4-BE49-F238E27FC236}">
                <a16:creationId xmlns:a16="http://schemas.microsoft.com/office/drawing/2014/main" id="{D64BC71E-AD89-594D-9B6F-234C294E9303}"/>
              </a:ext>
            </a:extLst>
          </p:cNvPr>
          <p:cNvSpPr/>
          <p:nvPr/>
        </p:nvSpPr>
        <p:spPr>
          <a:xfrm>
            <a:off x="9586913" y="6372225"/>
            <a:ext cx="2605087" cy="485775"/>
          </a:xfrm>
          <a:prstGeom prst="rect">
            <a:avLst/>
          </a:prstGeom>
          <a:solidFill>
            <a:srgbClr val="F5B22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8E3927E7-8BC4-0D4D-9FAA-938276EB5D13}"/>
              </a:ext>
            </a:extLst>
          </p:cNvPr>
          <p:cNvSpPr txBox="1"/>
          <p:nvPr/>
        </p:nvSpPr>
        <p:spPr>
          <a:xfrm>
            <a:off x="9763125" y="6500812"/>
            <a:ext cx="2428875" cy="228600"/>
          </a:xfrm>
          <a:prstGeom prst="rect">
            <a:avLst/>
          </a:prstGeom>
          <a:noFill/>
        </p:spPr>
        <p:txBody>
          <a:bodyPr wrap="square" rtlCol="0">
            <a:spAutoFit/>
          </a:bodyPr>
          <a:lstStyle/>
          <a:p>
            <a:r>
              <a:rPr lang="en-US" sz="900" dirty="0">
                <a:solidFill>
                  <a:srgbClr val="003D51"/>
                </a:solidFill>
                <a:latin typeface="Cambria" panose="02040503050406030204" pitchFamily="18" charset="0"/>
              </a:rPr>
              <a:t>Texas Higher Education Coordinating Board</a:t>
            </a:r>
          </a:p>
        </p:txBody>
      </p:sp>
      <p:sp>
        <p:nvSpPr>
          <p:cNvPr id="2" name="Rectangle 1">
            <a:extLst>
              <a:ext uri="{FF2B5EF4-FFF2-40B4-BE49-F238E27FC236}">
                <a16:creationId xmlns:a16="http://schemas.microsoft.com/office/drawing/2014/main" id="{1CE17CED-0CE8-8548-964D-2078F8043232}"/>
              </a:ext>
            </a:extLst>
          </p:cNvPr>
          <p:cNvSpPr/>
          <p:nvPr/>
        </p:nvSpPr>
        <p:spPr>
          <a:xfrm>
            <a:off x="1033066" y="1973187"/>
            <a:ext cx="8956387" cy="769441"/>
          </a:xfrm>
          <a:prstGeom prst="rect">
            <a:avLst/>
          </a:prstGeom>
        </p:spPr>
        <p:txBody>
          <a:bodyPr wrap="square">
            <a:spAutoFit/>
          </a:bodyPr>
          <a:lstStyle/>
          <a:p>
            <a:pPr fontAlgn="base"/>
            <a:r>
              <a:rPr lang="en-US" sz="2200" b="1" dirty="0">
                <a:solidFill>
                  <a:srgbClr val="781F1C"/>
                </a:solidFill>
                <a:latin typeface="Avenir Next LT Pro" panose="020B0504020202020204" pitchFamily="34" charset="77"/>
              </a:rPr>
              <a:t>The number of students who transfer from a community college to a university FOS complete is low. </a:t>
            </a:r>
          </a:p>
        </p:txBody>
      </p:sp>
      <p:graphicFrame>
        <p:nvGraphicFramePr>
          <p:cNvPr id="5" name="Table 4">
            <a:extLst>
              <a:ext uri="{FF2B5EF4-FFF2-40B4-BE49-F238E27FC236}">
                <a16:creationId xmlns:a16="http://schemas.microsoft.com/office/drawing/2014/main" id="{20FC6D58-B54F-48A9-8125-6FD15DF8B704}"/>
              </a:ext>
            </a:extLst>
          </p:cNvPr>
          <p:cNvGraphicFramePr>
            <a:graphicFrameLocks noGrp="1"/>
          </p:cNvGraphicFramePr>
          <p:nvPr>
            <p:extLst/>
          </p:nvPr>
        </p:nvGraphicFramePr>
        <p:xfrm>
          <a:off x="2018708" y="2971468"/>
          <a:ext cx="8151305" cy="3183232"/>
        </p:xfrm>
        <a:graphic>
          <a:graphicData uri="http://schemas.openxmlformats.org/drawingml/2006/table">
            <a:tbl>
              <a:tblPr firstRow="1" firstCol="1" bandRow="1"/>
              <a:tblGrid>
                <a:gridCol w="1783746">
                  <a:extLst>
                    <a:ext uri="{9D8B030D-6E8A-4147-A177-3AD203B41FA5}">
                      <a16:colId xmlns:a16="http://schemas.microsoft.com/office/drawing/2014/main" val="2257662766"/>
                    </a:ext>
                  </a:extLst>
                </a:gridCol>
                <a:gridCol w="1783746">
                  <a:extLst>
                    <a:ext uri="{9D8B030D-6E8A-4147-A177-3AD203B41FA5}">
                      <a16:colId xmlns:a16="http://schemas.microsoft.com/office/drawing/2014/main" val="3245603460"/>
                    </a:ext>
                  </a:extLst>
                </a:gridCol>
                <a:gridCol w="1783746">
                  <a:extLst>
                    <a:ext uri="{9D8B030D-6E8A-4147-A177-3AD203B41FA5}">
                      <a16:colId xmlns:a16="http://schemas.microsoft.com/office/drawing/2014/main" val="486433823"/>
                    </a:ext>
                  </a:extLst>
                </a:gridCol>
                <a:gridCol w="2800067">
                  <a:extLst>
                    <a:ext uri="{9D8B030D-6E8A-4147-A177-3AD203B41FA5}">
                      <a16:colId xmlns:a16="http://schemas.microsoft.com/office/drawing/2014/main" val="3785017945"/>
                    </a:ext>
                  </a:extLst>
                </a:gridCol>
              </a:tblGrid>
              <a:tr h="1544407">
                <a:tc>
                  <a:txBody>
                    <a:bodyPr/>
                    <a:lstStyle/>
                    <a:p>
                      <a:pPr algn="ctr" rtl="0" fontAlgn="ctr"/>
                      <a:r>
                        <a:rPr lang="en-US" sz="2000" b="1" i="0" u="none" strike="noStrike" dirty="0">
                          <a:solidFill>
                            <a:srgbClr val="000000"/>
                          </a:solidFill>
                          <a:effectLst/>
                          <a:latin typeface="Avenir Next LT Pro Light" panose="020B0304020202020204" pitchFamily="34" charset="0"/>
                        </a:rPr>
                        <a:t>Year</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1" i="0" u="none" strike="noStrike" dirty="0">
                          <a:solidFill>
                            <a:srgbClr val="000000"/>
                          </a:solidFill>
                          <a:effectLst/>
                          <a:latin typeface="Avenir Next LT Pro Light" panose="020B0304020202020204" pitchFamily="34" charset="0"/>
                        </a:rPr>
                        <a:t>Total Transfer Students from CC to University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1" i="0" u="none" strike="noStrike" dirty="0">
                          <a:solidFill>
                            <a:srgbClr val="000000"/>
                          </a:solidFill>
                          <a:effectLst/>
                          <a:latin typeface="Avenir Next LT Pro Light" panose="020B0304020202020204" pitchFamily="34" charset="0"/>
                        </a:rPr>
                        <a:t>Earned FOS Completion before Transfer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dirty="0">
                          <a:solidFill>
                            <a:srgbClr val="000000"/>
                          </a:solidFill>
                          <a:effectLst/>
                          <a:latin typeface="Avenir Next LT Pro Light" panose="020B0304020202020204" pitchFamily="34" charset="0"/>
                        </a:rPr>
                        <a:t>Percent of Transfer Students Who Are FOS Complete before Transfer</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1820061"/>
                  </a:ext>
                </a:extLst>
              </a:tr>
              <a:tr h="327765">
                <a:tc>
                  <a:txBody>
                    <a:bodyPr/>
                    <a:lstStyle/>
                    <a:p>
                      <a:pPr algn="ctr" rtl="0" fontAlgn="ctr"/>
                      <a:r>
                        <a:rPr lang="en-US" sz="2000" b="1" i="0" u="none" strike="noStrike" dirty="0">
                          <a:solidFill>
                            <a:srgbClr val="000000"/>
                          </a:solidFill>
                          <a:effectLst/>
                          <a:latin typeface="Avenir Next LT Pro Light" panose="020B0304020202020204" pitchFamily="34" charset="0"/>
                        </a:rPr>
                        <a:t>2015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dirty="0">
                          <a:solidFill>
                            <a:srgbClr val="000000"/>
                          </a:solidFill>
                          <a:effectLst/>
                          <a:latin typeface="Avenir Next LT Pro Light" panose="020B0304020202020204" pitchFamily="34" charset="0"/>
                        </a:rPr>
                        <a:t>36,690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dirty="0">
                          <a:solidFill>
                            <a:srgbClr val="000000"/>
                          </a:solidFill>
                          <a:effectLst/>
                          <a:latin typeface="Avenir Next LT Pro Light" panose="020B0304020202020204" pitchFamily="34" charset="0"/>
                        </a:rPr>
                        <a:t>937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venir Next LT Pro Light" panose="020B0304020202020204" pitchFamily="34" charset="0"/>
                        </a:rPr>
                        <a:t>3%</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3155168"/>
                  </a:ext>
                </a:extLst>
              </a:tr>
              <a:tr h="327765">
                <a:tc>
                  <a:txBody>
                    <a:bodyPr/>
                    <a:lstStyle/>
                    <a:p>
                      <a:pPr algn="ctr" rtl="0" fontAlgn="ctr"/>
                      <a:r>
                        <a:rPr lang="en-US" sz="2000" b="1" i="0" u="none" strike="noStrike" dirty="0">
                          <a:solidFill>
                            <a:srgbClr val="000000"/>
                          </a:solidFill>
                          <a:effectLst/>
                          <a:latin typeface="Avenir Next LT Pro Light" panose="020B0304020202020204" pitchFamily="34" charset="0"/>
                        </a:rPr>
                        <a:t>2016</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dirty="0">
                          <a:solidFill>
                            <a:srgbClr val="000000"/>
                          </a:solidFill>
                          <a:effectLst/>
                          <a:latin typeface="Avenir Next LT Pro Light" panose="020B0304020202020204" pitchFamily="34" charset="0"/>
                        </a:rPr>
                        <a:t>37,735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dirty="0">
                          <a:solidFill>
                            <a:srgbClr val="000000"/>
                          </a:solidFill>
                          <a:effectLst/>
                          <a:latin typeface="Avenir Next LT Pro Light" panose="020B0304020202020204" pitchFamily="34" charset="0"/>
                        </a:rPr>
                        <a:t>1,101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venir Next LT Pro Light" panose="020B0304020202020204" pitchFamily="34" charset="0"/>
                        </a:rPr>
                        <a:t>3%</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7503049"/>
                  </a:ext>
                </a:extLst>
              </a:tr>
              <a:tr h="327765">
                <a:tc>
                  <a:txBody>
                    <a:bodyPr/>
                    <a:lstStyle/>
                    <a:p>
                      <a:pPr algn="ctr" rtl="0" fontAlgn="ctr"/>
                      <a:r>
                        <a:rPr lang="en-US" sz="2000" b="1" i="0" u="none" strike="noStrike" dirty="0">
                          <a:solidFill>
                            <a:srgbClr val="000000"/>
                          </a:solidFill>
                          <a:effectLst/>
                          <a:latin typeface="Avenir Next LT Pro Light" panose="020B0304020202020204" pitchFamily="34" charset="0"/>
                        </a:rPr>
                        <a:t>2017</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dirty="0">
                          <a:solidFill>
                            <a:srgbClr val="000000"/>
                          </a:solidFill>
                          <a:effectLst/>
                          <a:latin typeface="Avenir Next LT Pro Light" panose="020B0304020202020204" pitchFamily="34" charset="0"/>
                        </a:rPr>
                        <a:t>38,220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dirty="0">
                          <a:solidFill>
                            <a:srgbClr val="000000"/>
                          </a:solidFill>
                          <a:effectLst/>
                          <a:latin typeface="Avenir Next LT Pro Light" panose="020B0304020202020204" pitchFamily="34" charset="0"/>
                        </a:rPr>
                        <a:t>1,141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venir Next LT Pro Light" panose="020B0304020202020204" pitchFamily="34" charset="0"/>
                        </a:rPr>
                        <a:t>3%</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3464969"/>
                  </a:ext>
                </a:extLst>
              </a:tr>
              <a:tr h="327765">
                <a:tc>
                  <a:txBody>
                    <a:bodyPr/>
                    <a:lstStyle/>
                    <a:p>
                      <a:pPr algn="ctr" rtl="0" fontAlgn="ctr"/>
                      <a:r>
                        <a:rPr lang="en-US" sz="2000" b="1" i="0" u="none" strike="noStrike" dirty="0">
                          <a:solidFill>
                            <a:srgbClr val="000000"/>
                          </a:solidFill>
                          <a:effectLst/>
                          <a:latin typeface="Avenir Next LT Pro Light" panose="020B0304020202020204" pitchFamily="34" charset="0"/>
                        </a:rPr>
                        <a:t>2018</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dirty="0">
                          <a:solidFill>
                            <a:srgbClr val="000000"/>
                          </a:solidFill>
                          <a:effectLst/>
                          <a:latin typeface="Avenir Next LT Pro Light" panose="020B0304020202020204" pitchFamily="34" charset="0"/>
                        </a:rPr>
                        <a:t>37,441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dirty="0">
                          <a:solidFill>
                            <a:srgbClr val="000000"/>
                          </a:solidFill>
                          <a:effectLst/>
                          <a:latin typeface="Avenir Next LT Pro Light" panose="020B0304020202020204" pitchFamily="34" charset="0"/>
                        </a:rPr>
                        <a:t>1,623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venir Next LT Pro Light" panose="020B0304020202020204" pitchFamily="34" charset="0"/>
                        </a:rPr>
                        <a:t>4%</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7496638"/>
                  </a:ext>
                </a:extLst>
              </a:tr>
              <a:tr h="327765">
                <a:tc>
                  <a:txBody>
                    <a:bodyPr/>
                    <a:lstStyle/>
                    <a:p>
                      <a:pPr algn="ctr" rtl="0" fontAlgn="ctr"/>
                      <a:r>
                        <a:rPr lang="en-US" sz="2000" b="1" i="0" u="none" strike="noStrike" dirty="0">
                          <a:solidFill>
                            <a:srgbClr val="000000"/>
                          </a:solidFill>
                          <a:effectLst/>
                          <a:latin typeface="Avenir Next LT Pro Light" panose="020B0304020202020204" pitchFamily="34" charset="0"/>
                        </a:rPr>
                        <a:t>2019</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dirty="0">
                          <a:solidFill>
                            <a:srgbClr val="000000"/>
                          </a:solidFill>
                          <a:effectLst/>
                          <a:latin typeface="Avenir Next LT Pro Light" panose="020B0304020202020204" pitchFamily="34" charset="0"/>
                        </a:rPr>
                        <a:t>36,820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dirty="0">
                          <a:solidFill>
                            <a:srgbClr val="000000"/>
                          </a:solidFill>
                          <a:effectLst/>
                          <a:latin typeface="Avenir Next LT Pro Light" panose="020B0304020202020204" pitchFamily="34" charset="0"/>
                        </a:rPr>
                        <a:t>1,888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venir Next LT Pro Light" panose="020B0304020202020204" pitchFamily="34" charset="0"/>
                        </a:rPr>
                        <a:t>5%</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0011054"/>
                  </a:ext>
                </a:extLst>
              </a:tr>
            </a:tbl>
          </a:graphicData>
        </a:graphic>
      </p:graphicFrame>
      <p:sp>
        <p:nvSpPr>
          <p:cNvPr id="11" name="TextBox 10">
            <a:extLst>
              <a:ext uri="{FF2B5EF4-FFF2-40B4-BE49-F238E27FC236}">
                <a16:creationId xmlns:a16="http://schemas.microsoft.com/office/drawing/2014/main" id="{DD2F9408-2F0A-4E66-BE6F-3BC3543AD349}"/>
              </a:ext>
            </a:extLst>
          </p:cNvPr>
          <p:cNvSpPr txBox="1"/>
          <p:nvPr/>
        </p:nvSpPr>
        <p:spPr>
          <a:xfrm>
            <a:off x="2051222" y="6383540"/>
            <a:ext cx="6104238" cy="369332"/>
          </a:xfrm>
          <a:prstGeom prst="rect">
            <a:avLst/>
          </a:prstGeom>
          <a:noFill/>
        </p:spPr>
        <p:txBody>
          <a:bodyPr wrap="square">
            <a:spAutoFit/>
          </a:bodyPr>
          <a:lstStyle/>
          <a:p>
            <a:r>
              <a:rPr lang="en-US" sz="1800" u="sng" dirty="0">
                <a:solidFill>
                  <a:srgbClr val="0563C1"/>
                </a:solidFill>
                <a:effectLst/>
                <a:latin typeface="Calibri" panose="020F0502020204030204" pitchFamily="34" charset="0"/>
                <a:ea typeface="Calibri" panose="020F0502020204030204" pitchFamily="34" charset="0"/>
                <a:hlinkClick r:id="rId2"/>
              </a:rPr>
              <a:t>Source: THED: Transfer Students' Success (txhighereddata.org)</a:t>
            </a:r>
            <a:endParaRPr lang="en-US" dirty="0"/>
          </a:p>
        </p:txBody>
      </p:sp>
    </p:spTree>
    <p:extLst>
      <p:ext uri="{BB962C8B-B14F-4D97-AF65-F5344CB8AC3E}">
        <p14:creationId xmlns:p14="http://schemas.microsoft.com/office/powerpoint/2010/main" val="2417418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A4408743-3F1B-A04C-9151-951A4393A2D6}"/>
              </a:ext>
            </a:extLst>
          </p:cNvPr>
          <p:cNvSpPr/>
          <p:nvPr/>
        </p:nvSpPr>
        <p:spPr>
          <a:xfrm>
            <a:off x="8012" y="0"/>
            <a:ext cx="12201260" cy="1414463"/>
          </a:xfrm>
          <a:prstGeom prst="rect">
            <a:avLst/>
          </a:prstGeom>
          <a:solidFill>
            <a:srgbClr val="003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2">
            <a:extLst>
              <a:ext uri="{FF2B5EF4-FFF2-40B4-BE49-F238E27FC236}">
                <a16:creationId xmlns:a16="http://schemas.microsoft.com/office/drawing/2014/main" id="{6CC1EEE2-DC06-491B-9383-440D309854F0}"/>
              </a:ext>
            </a:extLst>
          </p:cNvPr>
          <p:cNvSpPr txBox="1">
            <a:spLocks/>
          </p:cNvSpPr>
          <p:nvPr/>
        </p:nvSpPr>
        <p:spPr>
          <a:xfrm>
            <a:off x="-2967" y="289794"/>
            <a:ext cx="12194656" cy="8348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bg1"/>
                </a:solidFill>
                <a:latin typeface="Rockwell" panose="02060603020205020403" pitchFamily="18" charset="77"/>
              </a:rPr>
              <a:t>Number of Transfer Students and </a:t>
            </a:r>
            <a:br>
              <a:rPr lang="en-US" sz="3200" dirty="0">
                <a:solidFill>
                  <a:schemeClr val="bg1"/>
                </a:solidFill>
                <a:latin typeface="Rockwell" panose="02060603020205020403" pitchFamily="18" charset="77"/>
              </a:rPr>
            </a:br>
            <a:r>
              <a:rPr lang="en-US" sz="3200" dirty="0">
                <a:solidFill>
                  <a:schemeClr val="bg1"/>
                </a:solidFill>
                <a:latin typeface="Rockwell" panose="02060603020205020403" pitchFamily="18" charset="77"/>
              </a:rPr>
              <a:t>Texas Core Curriculum Completion</a:t>
            </a:r>
          </a:p>
        </p:txBody>
      </p:sp>
      <p:sp>
        <p:nvSpPr>
          <p:cNvPr id="63" name="Rectangle 62">
            <a:extLst>
              <a:ext uri="{FF2B5EF4-FFF2-40B4-BE49-F238E27FC236}">
                <a16:creationId xmlns:a16="http://schemas.microsoft.com/office/drawing/2014/main" id="{D64BC71E-AD89-594D-9B6F-234C294E9303}"/>
              </a:ext>
            </a:extLst>
          </p:cNvPr>
          <p:cNvSpPr/>
          <p:nvPr/>
        </p:nvSpPr>
        <p:spPr>
          <a:xfrm>
            <a:off x="9586913" y="6372225"/>
            <a:ext cx="2605087" cy="485775"/>
          </a:xfrm>
          <a:prstGeom prst="rect">
            <a:avLst/>
          </a:prstGeom>
          <a:solidFill>
            <a:srgbClr val="F5B22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8E3927E7-8BC4-0D4D-9FAA-938276EB5D13}"/>
              </a:ext>
            </a:extLst>
          </p:cNvPr>
          <p:cNvSpPr txBox="1"/>
          <p:nvPr/>
        </p:nvSpPr>
        <p:spPr>
          <a:xfrm>
            <a:off x="9763125" y="6500812"/>
            <a:ext cx="2428875" cy="228600"/>
          </a:xfrm>
          <a:prstGeom prst="rect">
            <a:avLst/>
          </a:prstGeom>
          <a:noFill/>
        </p:spPr>
        <p:txBody>
          <a:bodyPr wrap="square" rtlCol="0">
            <a:spAutoFit/>
          </a:bodyPr>
          <a:lstStyle/>
          <a:p>
            <a:r>
              <a:rPr lang="en-US" sz="900" dirty="0">
                <a:solidFill>
                  <a:srgbClr val="003D51"/>
                </a:solidFill>
                <a:latin typeface="Cambria" panose="02040503050406030204" pitchFamily="18" charset="0"/>
              </a:rPr>
              <a:t>Texas Higher Education Coordinating Board</a:t>
            </a:r>
          </a:p>
        </p:txBody>
      </p:sp>
      <p:sp>
        <p:nvSpPr>
          <p:cNvPr id="2" name="Rectangle 1">
            <a:extLst>
              <a:ext uri="{FF2B5EF4-FFF2-40B4-BE49-F238E27FC236}">
                <a16:creationId xmlns:a16="http://schemas.microsoft.com/office/drawing/2014/main" id="{1CE17CED-0CE8-8548-964D-2078F8043232}"/>
              </a:ext>
            </a:extLst>
          </p:cNvPr>
          <p:cNvSpPr/>
          <p:nvPr/>
        </p:nvSpPr>
        <p:spPr>
          <a:xfrm>
            <a:off x="830305" y="1704257"/>
            <a:ext cx="10337800" cy="769441"/>
          </a:xfrm>
          <a:prstGeom prst="rect">
            <a:avLst/>
          </a:prstGeom>
        </p:spPr>
        <p:txBody>
          <a:bodyPr wrap="square">
            <a:spAutoFit/>
          </a:bodyPr>
          <a:lstStyle/>
          <a:p>
            <a:pPr fontAlgn="base"/>
            <a:r>
              <a:rPr lang="en-US" sz="2200" b="1" dirty="0">
                <a:solidFill>
                  <a:srgbClr val="781F1C"/>
                </a:solidFill>
                <a:latin typeface="Avenir Next LT Pro" panose="020B0504020202020204" pitchFamily="34" charset="77"/>
              </a:rPr>
              <a:t>The number of students who transfer from a community college to a university who are Texas Core Curriculum completers is steadily increasing. </a:t>
            </a:r>
          </a:p>
        </p:txBody>
      </p:sp>
      <p:sp>
        <p:nvSpPr>
          <p:cNvPr id="11" name="TextBox 10">
            <a:extLst>
              <a:ext uri="{FF2B5EF4-FFF2-40B4-BE49-F238E27FC236}">
                <a16:creationId xmlns:a16="http://schemas.microsoft.com/office/drawing/2014/main" id="{DD2F9408-2F0A-4E66-BE6F-3BC3543AD349}"/>
              </a:ext>
            </a:extLst>
          </p:cNvPr>
          <p:cNvSpPr txBox="1"/>
          <p:nvPr/>
        </p:nvSpPr>
        <p:spPr>
          <a:xfrm>
            <a:off x="2051222" y="6383540"/>
            <a:ext cx="6104238" cy="369332"/>
          </a:xfrm>
          <a:prstGeom prst="rect">
            <a:avLst/>
          </a:prstGeom>
          <a:noFill/>
        </p:spPr>
        <p:txBody>
          <a:bodyPr wrap="square">
            <a:spAutoFit/>
          </a:bodyPr>
          <a:lstStyle/>
          <a:p>
            <a:r>
              <a:rPr lang="en-US" sz="1800" u="sng" dirty="0">
                <a:solidFill>
                  <a:srgbClr val="0563C1"/>
                </a:solidFill>
                <a:effectLst/>
                <a:latin typeface="Calibri" panose="020F0502020204030204" pitchFamily="34" charset="0"/>
                <a:ea typeface="Calibri" panose="020F0502020204030204" pitchFamily="34" charset="0"/>
                <a:hlinkClick r:id="rId3"/>
              </a:rPr>
              <a:t>Source: THED: Transfer Students' Success (txhighereddata.org)</a:t>
            </a:r>
            <a:endParaRPr lang="en-US" dirty="0"/>
          </a:p>
        </p:txBody>
      </p:sp>
      <p:graphicFrame>
        <p:nvGraphicFramePr>
          <p:cNvPr id="3" name="Table 2">
            <a:extLst>
              <a:ext uri="{FF2B5EF4-FFF2-40B4-BE49-F238E27FC236}">
                <a16:creationId xmlns:a16="http://schemas.microsoft.com/office/drawing/2014/main" id="{B14815A2-09D0-45F2-8A5F-F9CF058095D4}"/>
              </a:ext>
            </a:extLst>
          </p:cNvPr>
          <p:cNvGraphicFramePr>
            <a:graphicFrameLocks noGrp="1"/>
          </p:cNvGraphicFramePr>
          <p:nvPr>
            <p:extLst/>
          </p:nvPr>
        </p:nvGraphicFramePr>
        <p:xfrm>
          <a:off x="1973382" y="3037969"/>
          <a:ext cx="8241957" cy="2781300"/>
        </p:xfrm>
        <a:graphic>
          <a:graphicData uri="http://schemas.openxmlformats.org/drawingml/2006/table">
            <a:tbl>
              <a:tblPr/>
              <a:tblGrid>
                <a:gridCol w="1359243">
                  <a:extLst>
                    <a:ext uri="{9D8B030D-6E8A-4147-A177-3AD203B41FA5}">
                      <a16:colId xmlns:a16="http://schemas.microsoft.com/office/drawing/2014/main" val="3561400600"/>
                    </a:ext>
                  </a:extLst>
                </a:gridCol>
                <a:gridCol w="1942609">
                  <a:extLst>
                    <a:ext uri="{9D8B030D-6E8A-4147-A177-3AD203B41FA5}">
                      <a16:colId xmlns:a16="http://schemas.microsoft.com/office/drawing/2014/main" val="2612275637"/>
                    </a:ext>
                  </a:extLst>
                </a:gridCol>
                <a:gridCol w="2048624">
                  <a:extLst>
                    <a:ext uri="{9D8B030D-6E8A-4147-A177-3AD203B41FA5}">
                      <a16:colId xmlns:a16="http://schemas.microsoft.com/office/drawing/2014/main" val="3230655796"/>
                    </a:ext>
                  </a:extLst>
                </a:gridCol>
                <a:gridCol w="2891481">
                  <a:extLst>
                    <a:ext uri="{9D8B030D-6E8A-4147-A177-3AD203B41FA5}">
                      <a16:colId xmlns:a16="http://schemas.microsoft.com/office/drawing/2014/main" val="2114969322"/>
                    </a:ext>
                  </a:extLst>
                </a:gridCol>
              </a:tblGrid>
              <a:tr h="1216783">
                <a:tc>
                  <a:txBody>
                    <a:bodyPr/>
                    <a:lstStyle/>
                    <a:p>
                      <a:pPr algn="ctr" rtl="0" fontAlgn="ctr"/>
                      <a:r>
                        <a:rPr lang="en-US" sz="2000" b="1" i="0" u="none" strike="noStrike" dirty="0">
                          <a:solidFill>
                            <a:srgbClr val="000000"/>
                          </a:solidFill>
                          <a:effectLst/>
                          <a:latin typeface="Avenir Next LT Pro Light" panose="020B0304020202020204" pitchFamily="34" charset="0"/>
                        </a:rPr>
                        <a:t>Year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1" i="0" u="none" strike="noStrike" dirty="0">
                          <a:solidFill>
                            <a:srgbClr val="000000"/>
                          </a:solidFill>
                          <a:effectLst/>
                          <a:latin typeface="Avenir Next LT Pro Light" panose="020B0304020202020204" pitchFamily="34" charset="0"/>
                        </a:rPr>
                        <a:t>Total Transfer Students from CC to University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1" i="0" u="none" strike="noStrike" dirty="0">
                          <a:solidFill>
                            <a:srgbClr val="000000"/>
                          </a:solidFill>
                          <a:effectLst/>
                          <a:latin typeface="Avenir Next LT Pro Light" panose="020B0304020202020204" pitchFamily="34" charset="0"/>
                        </a:rPr>
                        <a:t>Earned Core Curriculum Completion before Transfer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dirty="0">
                          <a:solidFill>
                            <a:srgbClr val="000000"/>
                          </a:solidFill>
                          <a:effectLst/>
                          <a:latin typeface="Avenir Next LT Pro Light" panose="020B0304020202020204" pitchFamily="34" charset="0"/>
                        </a:rPr>
                        <a:t>Percent of Transfer Students Who Are Core Curriculum  Complete before Transfer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7793657"/>
                  </a:ext>
                </a:extLst>
              </a:tr>
              <a:tr h="244937">
                <a:tc>
                  <a:txBody>
                    <a:bodyPr/>
                    <a:lstStyle/>
                    <a:p>
                      <a:pPr algn="ctr" rtl="0" fontAlgn="ctr"/>
                      <a:r>
                        <a:rPr lang="en-US" sz="2000" b="1" i="0" u="none" strike="noStrike" dirty="0">
                          <a:solidFill>
                            <a:srgbClr val="000000"/>
                          </a:solidFill>
                          <a:effectLst/>
                          <a:latin typeface="Avenir Next LT Pro Light" panose="020B0304020202020204" pitchFamily="34" charset="0"/>
                        </a:rPr>
                        <a:t>2015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dirty="0">
                          <a:solidFill>
                            <a:srgbClr val="000000"/>
                          </a:solidFill>
                          <a:effectLst/>
                          <a:latin typeface="Avenir Next LT Pro Light" panose="020B0304020202020204" pitchFamily="34" charset="0"/>
                        </a:rPr>
                        <a:t>36,690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Avenir Next LT Pro Light" panose="020B0304020202020204" pitchFamily="34" charset="0"/>
                        </a:rPr>
                        <a:t>14,301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venir Next LT Pro Light" panose="020B0304020202020204" pitchFamily="34" charset="0"/>
                        </a:rPr>
                        <a:t>39%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0504536"/>
                  </a:ext>
                </a:extLst>
              </a:tr>
              <a:tr h="244937">
                <a:tc>
                  <a:txBody>
                    <a:bodyPr/>
                    <a:lstStyle/>
                    <a:p>
                      <a:pPr algn="ctr" rtl="0" fontAlgn="ctr"/>
                      <a:r>
                        <a:rPr lang="en-US" sz="2000" b="1" i="0" u="none" strike="noStrike" dirty="0">
                          <a:solidFill>
                            <a:srgbClr val="000000"/>
                          </a:solidFill>
                          <a:effectLst/>
                          <a:latin typeface="Avenir Next LT Pro Light" panose="020B0304020202020204" pitchFamily="34" charset="0"/>
                        </a:rPr>
                        <a:t>2016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dirty="0">
                          <a:solidFill>
                            <a:srgbClr val="000000"/>
                          </a:solidFill>
                          <a:effectLst/>
                          <a:latin typeface="Avenir Next LT Pro Light" panose="020B0304020202020204" pitchFamily="34" charset="0"/>
                        </a:rPr>
                        <a:t>37,735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Avenir Next LT Pro Light" panose="020B0304020202020204" pitchFamily="34" charset="0"/>
                        </a:rPr>
                        <a:t>15,425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venir Next LT Pro Light" panose="020B0304020202020204" pitchFamily="34" charset="0"/>
                        </a:rPr>
                        <a:t>38%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0456773"/>
                  </a:ext>
                </a:extLst>
              </a:tr>
              <a:tr h="244937">
                <a:tc>
                  <a:txBody>
                    <a:bodyPr/>
                    <a:lstStyle/>
                    <a:p>
                      <a:pPr algn="ctr" rtl="0" fontAlgn="ctr"/>
                      <a:r>
                        <a:rPr lang="en-US" sz="2000" b="1" i="0" u="none" strike="noStrike" dirty="0">
                          <a:solidFill>
                            <a:srgbClr val="000000"/>
                          </a:solidFill>
                          <a:effectLst/>
                          <a:latin typeface="Avenir Next LT Pro Light" panose="020B0304020202020204" pitchFamily="34" charset="0"/>
                        </a:rPr>
                        <a:t>2017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dirty="0">
                          <a:solidFill>
                            <a:srgbClr val="000000"/>
                          </a:solidFill>
                          <a:effectLst/>
                          <a:latin typeface="Avenir Next LT Pro Light" panose="020B0304020202020204" pitchFamily="34" charset="0"/>
                        </a:rPr>
                        <a:t>38,220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Avenir Next LT Pro Light" panose="020B0304020202020204" pitchFamily="34" charset="0"/>
                        </a:rPr>
                        <a:t>16,607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venir Next LT Pro Light" panose="020B0304020202020204" pitchFamily="34" charset="0"/>
                        </a:rPr>
                        <a:t>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3999922"/>
                  </a:ext>
                </a:extLst>
              </a:tr>
              <a:tr h="0">
                <a:tc>
                  <a:txBody>
                    <a:bodyPr/>
                    <a:lstStyle/>
                    <a:p>
                      <a:pPr algn="ctr" rtl="0" fontAlgn="ctr"/>
                      <a:r>
                        <a:rPr lang="en-US" sz="2000" b="1" i="0" u="none" strike="noStrike" dirty="0">
                          <a:solidFill>
                            <a:srgbClr val="000000"/>
                          </a:solidFill>
                          <a:effectLst/>
                          <a:latin typeface="Avenir Next LT Pro Light" panose="020B0304020202020204" pitchFamily="34" charset="0"/>
                        </a:rPr>
                        <a:t>2018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dirty="0">
                          <a:solidFill>
                            <a:srgbClr val="000000"/>
                          </a:solidFill>
                          <a:effectLst/>
                          <a:latin typeface="Avenir Next LT Pro Light" panose="020B0304020202020204" pitchFamily="34" charset="0"/>
                        </a:rPr>
                        <a:t>37,441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Avenir Next LT Pro Light" panose="020B0304020202020204" pitchFamily="34" charset="0"/>
                        </a:rPr>
                        <a:t>17,335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venir Next LT Pro Light" panose="020B0304020202020204" pitchFamily="34" charset="0"/>
                        </a:rPr>
                        <a:t>44%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0909613"/>
                  </a:ext>
                </a:extLst>
              </a:tr>
              <a:tr h="244937">
                <a:tc>
                  <a:txBody>
                    <a:bodyPr/>
                    <a:lstStyle/>
                    <a:p>
                      <a:pPr algn="ctr" rtl="0" fontAlgn="ctr"/>
                      <a:r>
                        <a:rPr lang="en-US" sz="2000" b="1" i="0" u="none" strike="noStrike" dirty="0">
                          <a:solidFill>
                            <a:srgbClr val="000000"/>
                          </a:solidFill>
                          <a:effectLst/>
                          <a:latin typeface="Avenir Next LT Pro Light" panose="020B0304020202020204" pitchFamily="34" charset="0"/>
                        </a:rPr>
                        <a:t>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dirty="0">
                          <a:solidFill>
                            <a:srgbClr val="000000"/>
                          </a:solidFill>
                          <a:effectLst/>
                          <a:latin typeface="Avenir Next LT Pro Light" panose="020B0304020202020204" pitchFamily="34" charset="0"/>
                        </a:rPr>
                        <a:t>36,820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Avenir Next LT Pro Light" panose="020B0304020202020204" pitchFamily="34" charset="0"/>
                        </a:rPr>
                        <a:t>17,396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venir Next LT Pro Light" panose="020B0304020202020204" pitchFamily="34" charset="0"/>
                        </a:rPr>
                        <a:t>47%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1186493"/>
                  </a:ext>
                </a:extLst>
              </a:tr>
            </a:tbl>
          </a:graphicData>
        </a:graphic>
      </p:graphicFrame>
    </p:spTree>
    <p:extLst>
      <p:ext uri="{BB962C8B-B14F-4D97-AF65-F5344CB8AC3E}">
        <p14:creationId xmlns:p14="http://schemas.microsoft.com/office/powerpoint/2010/main" val="144563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A668D2-5F50-433B-BC43-50C0A0AB6B93}"/>
              </a:ext>
            </a:extLst>
          </p:cNvPr>
          <p:cNvSpPr/>
          <p:nvPr/>
        </p:nvSpPr>
        <p:spPr>
          <a:xfrm>
            <a:off x="0" y="0"/>
            <a:ext cx="12192000" cy="6858000"/>
          </a:xfrm>
          <a:prstGeom prst="rect">
            <a:avLst/>
          </a:prstGeom>
          <a:solidFill>
            <a:srgbClr val="003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52B623D-8F57-4DA9-A7EB-19FE72AAE95B}"/>
              </a:ext>
            </a:extLst>
          </p:cNvPr>
          <p:cNvSpPr txBox="1"/>
          <p:nvPr/>
        </p:nvSpPr>
        <p:spPr>
          <a:xfrm>
            <a:off x="1493254" y="2706313"/>
            <a:ext cx="9424416" cy="830997"/>
          </a:xfrm>
          <a:prstGeom prst="rect">
            <a:avLst/>
          </a:prstGeom>
          <a:noFill/>
        </p:spPr>
        <p:txBody>
          <a:bodyPr wrap="square" rtlCol="0">
            <a:spAutoFit/>
          </a:bodyPr>
          <a:lstStyle/>
          <a:p>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Texas Transfer Framework</a:t>
            </a:r>
            <a:endParaRPr lang="en-US" sz="2000" b="1" dirty="0">
              <a:solidFill>
                <a:srgbClr val="F0B323"/>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01809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761" y="1414461"/>
            <a:ext cx="11230253" cy="4941951"/>
          </a:xfrm>
          <a:prstGeom prst="rect">
            <a:avLst/>
          </a:prstGeom>
          <a:solidFill>
            <a:srgbClr val="F9F9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D5D80A2-DFC0-42AE-9F88-96E411233C21}"/>
              </a:ext>
            </a:extLst>
          </p:cNvPr>
          <p:cNvSpPr/>
          <p:nvPr/>
        </p:nvSpPr>
        <p:spPr>
          <a:xfrm>
            <a:off x="0" y="0"/>
            <a:ext cx="12201260" cy="1414463"/>
          </a:xfrm>
          <a:prstGeom prst="rect">
            <a:avLst/>
          </a:prstGeom>
          <a:solidFill>
            <a:srgbClr val="003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bject 4"/>
          <p:cNvSpPr txBox="1">
            <a:spLocks noGrp="1"/>
          </p:cNvSpPr>
          <p:nvPr>
            <p:ph type="title"/>
          </p:nvPr>
        </p:nvSpPr>
        <p:spPr>
          <a:xfrm>
            <a:off x="3903357" y="377653"/>
            <a:ext cx="5400441" cy="659155"/>
          </a:xfrm>
          <a:prstGeom prst="rect">
            <a:avLst/>
          </a:prstGeom>
        </p:spPr>
        <p:txBody>
          <a:bodyPr vert="horz" wrap="square" lIns="0" tIns="12700" rIns="0" bIns="0" rtlCol="0">
            <a:spAutoFit/>
          </a:bodyPr>
          <a:lstStyle/>
          <a:p>
            <a:pPr marL="12700">
              <a:lnSpc>
                <a:spcPct val="100000"/>
              </a:lnSpc>
              <a:spcBef>
                <a:spcPts val="100"/>
              </a:spcBef>
            </a:pPr>
            <a:r>
              <a:rPr sz="4200" b="1" dirty="0">
                <a:solidFill>
                  <a:schemeClr val="bg1"/>
                </a:solidFill>
                <a:latin typeface="Tahoma" panose="020B0604030504040204" pitchFamily="34" charset="0"/>
                <a:ea typeface="Tahoma" panose="020B0604030504040204" pitchFamily="34" charset="0"/>
                <a:cs typeface="Tahoma" panose="020B0604030504040204" pitchFamily="34" charset="0"/>
              </a:rPr>
              <a:t>Design</a:t>
            </a:r>
            <a:r>
              <a:rPr sz="4200" b="1" spc="-10" dirty="0">
                <a:solidFill>
                  <a:schemeClr val="bg1"/>
                </a:solidFill>
                <a:latin typeface="Tahoma" panose="020B0604030504040204" pitchFamily="34" charset="0"/>
                <a:ea typeface="Tahoma" panose="020B0604030504040204" pitchFamily="34" charset="0"/>
                <a:cs typeface="Tahoma" panose="020B0604030504040204" pitchFamily="34" charset="0"/>
              </a:rPr>
              <a:t> Principles</a:t>
            </a:r>
            <a:endParaRPr sz="4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a:spLocks noGrp="1"/>
          </p:cNvSpPr>
          <p:nvPr>
            <p:ph idx="1"/>
          </p:nvPr>
        </p:nvSpPr>
        <p:spPr>
          <a:xfrm>
            <a:off x="556526" y="1704512"/>
            <a:ext cx="11088208" cy="4317848"/>
          </a:xfrm>
          <a:prstGeom prst="rect">
            <a:avLst/>
          </a:prstGeom>
          <a:noFill/>
        </p:spPr>
        <p:txBody>
          <a:bodyPr vert="horz" wrap="square" lIns="0" tIns="29209" rIns="0" bIns="0" rtlCol="0" anchor="t">
            <a:spAutoFit/>
          </a:bodyPr>
          <a:lstStyle/>
          <a:p>
            <a:pPr>
              <a:spcBef>
                <a:spcPts val="130"/>
              </a:spcBef>
              <a:tabLst>
                <a:tab pos="127000" algn="l"/>
              </a:tabLst>
            </a:pPr>
            <a:r>
              <a:rPr sz="3200" b="1" dirty="0">
                <a:solidFill>
                  <a:srgbClr val="003D51"/>
                </a:solidFill>
                <a:latin typeface="Arial" panose="020B0604020202020204" pitchFamily="34" charset="0"/>
                <a:cs typeface="Arial" panose="020B0604020202020204" pitchFamily="34" charset="0"/>
              </a:rPr>
              <a:t>Principle 1</a:t>
            </a:r>
            <a:r>
              <a:rPr sz="3200" dirty="0">
                <a:solidFill>
                  <a:srgbClr val="003D51"/>
                </a:solidFill>
                <a:latin typeface="Arial" panose="020B0604020202020204" pitchFamily="34" charset="0"/>
                <a:cs typeface="Arial" panose="020B0604020202020204" pitchFamily="34" charset="0"/>
              </a:rPr>
              <a:t> </a:t>
            </a:r>
            <a:r>
              <a:rPr lang="en-US" sz="3200" dirty="0" smtClean="0">
                <a:solidFill>
                  <a:srgbClr val="003D51"/>
                </a:solidFill>
                <a:latin typeface="Arial" panose="020B0604020202020204" pitchFamily="34" charset="0"/>
                <a:cs typeface="Arial" panose="020B0604020202020204" pitchFamily="34" charset="0"/>
              </a:rPr>
              <a:t>: </a:t>
            </a:r>
            <a:r>
              <a:rPr sz="3200" dirty="0" smtClean="0">
                <a:solidFill>
                  <a:srgbClr val="003D51"/>
                </a:solidFill>
                <a:latin typeface="Arial" panose="020B0604020202020204" pitchFamily="34" charset="0"/>
                <a:cs typeface="Arial" panose="020B0604020202020204" pitchFamily="34" charset="0"/>
              </a:rPr>
              <a:t>Shared Responsibility</a:t>
            </a:r>
            <a:endParaRPr lang="en-US" sz="3200" dirty="0" smtClean="0">
              <a:solidFill>
                <a:srgbClr val="003D51"/>
              </a:solidFill>
              <a:latin typeface="Arial" panose="020B0604020202020204" pitchFamily="34" charset="0"/>
              <a:cs typeface="Arial" panose="020B0604020202020204" pitchFamily="34" charset="0"/>
            </a:endParaRPr>
          </a:p>
          <a:p>
            <a:pPr>
              <a:spcBef>
                <a:spcPts val="130"/>
              </a:spcBef>
              <a:tabLst>
                <a:tab pos="127000" algn="l"/>
              </a:tabLst>
            </a:pPr>
            <a:endParaRPr lang="en-US" sz="1000" dirty="0">
              <a:solidFill>
                <a:srgbClr val="003D51"/>
              </a:solidFill>
              <a:latin typeface="Arial" panose="020B0604020202020204" pitchFamily="34" charset="0"/>
              <a:cs typeface="Arial" panose="020B0604020202020204" pitchFamily="34" charset="0"/>
            </a:endParaRPr>
          </a:p>
          <a:p>
            <a:pPr>
              <a:spcBef>
                <a:spcPts val="130"/>
              </a:spcBef>
              <a:tabLst>
                <a:tab pos="127000" algn="l"/>
              </a:tabLst>
            </a:pPr>
            <a:r>
              <a:rPr sz="3200" b="1" dirty="0" smtClean="0">
                <a:solidFill>
                  <a:srgbClr val="003D51"/>
                </a:solidFill>
                <a:latin typeface="Arial" panose="020B0604020202020204" pitchFamily="34" charset="0"/>
                <a:cs typeface="Arial" panose="020B0604020202020204" pitchFamily="34" charset="0"/>
              </a:rPr>
              <a:t>Principle 2</a:t>
            </a:r>
            <a:r>
              <a:rPr lang="en-US" sz="3200" dirty="0" smtClean="0">
                <a:solidFill>
                  <a:srgbClr val="003D51"/>
                </a:solidFill>
                <a:latin typeface="Arial" panose="020B0604020202020204" pitchFamily="34" charset="0"/>
                <a:cs typeface="Arial" panose="020B0604020202020204" pitchFamily="34" charset="0"/>
              </a:rPr>
              <a:t> : </a:t>
            </a:r>
            <a:r>
              <a:rPr sz="3200" dirty="0" smtClean="0">
                <a:solidFill>
                  <a:srgbClr val="003D51"/>
                </a:solidFill>
                <a:latin typeface="Arial" panose="020B0604020202020204" pitchFamily="34" charset="0"/>
                <a:cs typeface="Arial" panose="020B0604020202020204" pitchFamily="34" charset="0"/>
              </a:rPr>
              <a:t>Transparency/Student-Centric </a:t>
            </a:r>
            <a:r>
              <a:rPr sz="3200" dirty="0">
                <a:solidFill>
                  <a:srgbClr val="003D51"/>
                </a:solidFill>
                <a:latin typeface="Arial" panose="020B0604020202020204" pitchFamily="34" charset="0"/>
                <a:cs typeface="Arial" panose="020B0604020202020204" pitchFamily="34" charset="0"/>
              </a:rPr>
              <a:t>Academic </a:t>
            </a:r>
            <a:r>
              <a:rPr sz="3200" dirty="0" smtClean="0">
                <a:solidFill>
                  <a:srgbClr val="003D51"/>
                </a:solidFill>
                <a:latin typeface="Arial" panose="020B0604020202020204" pitchFamily="34" charset="0"/>
                <a:cs typeface="Arial" panose="020B0604020202020204" pitchFamily="34" charset="0"/>
              </a:rPr>
              <a:t>Pathways</a:t>
            </a:r>
            <a:endParaRPr lang="en-US" sz="3200" dirty="0" smtClean="0">
              <a:solidFill>
                <a:srgbClr val="003D51"/>
              </a:solidFill>
              <a:latin typeface="Arial" panose="020B0604020202020204" pitchFamily="34" charset="0"/>
              <a:cs typeface="Arial" panose="020B0604020202020204" pitchFamily="34" charset="0"/>
            </a:endParaRPr>
          </a:p>
          <a:p>
            <a:pPr>
              <a:spcBef>
                <a:spcPts val="130"/>
              </a:spcBef>
              <a:tabLst>
                <a:tab pos="127000" algn="l"/>
              </a:tabLst>
            </a:pPr>
            <a:endParaRPr lang="en-US" sz="1000" dirty="0">
              <a:solidFill>
                <a:srgbClr val="003D51"/>
              </a:solidFill>
              <a:latin typeface="Arial" panose="020B0604020202020204" pitchFamily="34" charset="0"/>
              <a:cs typeface="Arial" panose="020B0604020202020204" pitchFamily="34" charset="0"/>
            </a:endParaRPr>
          </a:p>
          <a:p>
            <a:pPr>
              <a:spcBef>
                <a:spcPts val="130"/>
              </a:spcBef>
              <a:tabLst>
                <a:tab pos="127000" algn="l"/>
              </a:tabLst>
            </a:pPr>
            <a:r>
              <a:rPr sz="3200" b="1" dirty="0" smtClean="0">
                <a:solidFill>
                  <a:srgbClr val="003D51"/>
                </a:solidFill>
                <a:latin typeface="Arial" panose="020B0604020202020204" pitchFamily="34" charset="0"/>
                <a:cs typeface="Arial" panose="020B0604020202020204" pitchFamily="34" charset="0"/>
              </a:rPr>
              <a:t>Principle </a:t>
            </a:r>
            <a:r>
              <a:rPr sz="3200" b="1" dirty="0">
                <a:solidFill>
                  <a:srgbClr val="003D51"/>
                </a:solidFill>
                <a:latin typeface="Arial" panose="020B0604020202020204" pitchFamily="34" charset="0"/>
                <a:cs typeface="Arial" panose="020B0604020202020204" pitchFamily="34" charset="0"/>
              </a:rPr>
              <a:t>3</a:t>
            </a:r>
            <a:r>
              <a:rPr sz="3200" dirty="0">
                <a:solidFill>
                  <a:srgbClr val="003D51"/>
                </a:solidFill>
                <a:latin typeface="Arial" panose="020B0604020202020204" pitchFamily="34" charset="0"/>
                <a:cs typeface="Arial" panose="020B0604020202020204" pitchFamily="34" charset="0"/>
              </a:rPr>
              <a:t> </a:t>
            </a:r>
            <a:r>
              <a:rPr lang="en-US" sz="3200" dirty="0" smtClean="0">
                <a:solidFill>
                  <a:srgbClr val="003D51"/>
                </a:solidFill>
                <a:latin typeface="Arial" panose="020B0604020202020204" pitchFamily="34" charset="0"/>
                <a:cs typeface="Arial" panose="020B0604020202020204" pitchFamily="34" charset="0"/>
              </a:rPr>
              <a:t>: </a:t>
            </a:r>
            <a:r>
              <a:rPr sz="3200" dirty="0" smtClean="0">
                <a:solidFill>
                  <a:srgbClr val="003D51"/>
                </a:solidFill>
                <a:latin typeface="Arial" panose="020B0604020202020204" pitchFamily="34" charset="0"/>
                <a:cs typeface="Arial" panose="020B0604020202020204" pitchFamily="34" charset="0"/>
              </a:rPr>
              <a:t>Optimizing </a:t>
            </a:r>
            <a:r>
              <a:rPr sz="3200" dirty="0">
                <a:solidFill>
                  <a:srgbClr val="003D51"/>
                </a:solidFill>
                <a:latin typeface="Arial" panose="020B0604020202020204" pitchFamily="34" charset="0"/>
                <a:cs typeface="Arial" panose="020B0604020202020204" pitchFamily="34" charset="0"/>
              </a:rPr>
              <a:t>Courses Applying Upon </a:t>
            </a:r>
            <a:r>
              <a:rPr sz="3200" dirty="0" smtClean="0">
                <a:solidFill>
                  <a:srgbClr val="003D51"/>
                </a:solidFill>
                <a:latin typeface="Arial" panose="020B0604020202020204" pitchFamily="34" charset="0"/>
                <a:cs typeface="Arial" panose="020B0604020202020204" pitchFamily="34" charset="0"/>
              </a:rPr>
              <a:t>Transfer</a:t>
            </a:r>
            <a:endParaRPr lang="en-US" sz="3200" dirty="0" smtClean="0">
              <a:solidFill>
                <a:srgbClr val="003D51"/>
              </a:solidFill>
              <a:latin typeface="Arial" panose="020B0604020202020204" pitchFamily="34" charset="0"/>
              <a:cs typeface="Arial" panose="020B0604020202020204" pitchFamily="34" charset="0"/>
            </a:endParaRPr>
          </a:p>
          <a:p>
            <a:pPr>
              <a:spcBef>
                <a:spcPts val="130"/>
              </a:spcBef>
              <a:tabLst>
                <a:tab pos="127000" algn="l"/>
              </a:tabLst>
            </a:pPr>
            <a:endParaRPr lang="en-US" sz="1000" dirty="0">
              <a:solidFill>
                <a:srgbClr val="003D51"/>
              </a:solidFill>
              <a:latin typeface="Arial" panose="020B0604020202020204" pitchFamily="34" charset="0"/>
              <a:cs typeface="Arial" panose="020B0604020202020204" pitchFamily="34" charset="0"/>
            </a:endParaRPr>
          </a:p>
          <a:p>
            <a:pPr>
              <a:spcBef>
                <a:spcPts val="130"/>
              </a:spcBef>
              <a:tabLst>
                <a:tab pos="127000" algn="l"/>
              </a:tabLst>
            </a:pPr>
            <a:r>
              <a:rPr sz="3200" b="1" dirty="0" smtClean="0">
                <a:solidFill>
                  <a:srgbClr val="003D51"/>
                </a:solidFill>
                <a:latin typeface="Arial" panose="020B0604020202020204" pitchFamily="34" charset="0"/>
                <a:cs typeface="Arial" panose="020B0604020202020204" pitchFamily="34" charset="0"/>
              </a:rPr>
              <a:t>Principle </a:t>
            </a:r>
            <a:r>
              <a:rPr sz="3200" b="1" dirty="0">
                <a:solidFill>
                  <a:srgbClr val="003D51"/>
                </a:solidFill>
                <a:latin typeface="Arial" panose="020B0604020202020204" pitchFamily="34" charset="0"/>
                <a:cs typeface="Arial" panose="020B0604020202020204" pitchFamily="34" charset="0"/>
              </a:rPr>
              <a:t>4</a:t>
            </a:r>
            <a:r>
              <a:rPr sz="3200" dirty="0">
                <a:solidFill>
                  <a:srgbClr val="003D51"/>
                </a:solidFill>
                <a:latin typeface="Arial" panose="020B0604020202020204" pitchFamily="34" charset="0"/>
                <a:cs typeface="Arial" panose="020B0604020202020204" pitchFamily="34" charset="0"/>
              </a:rPr>
              <a:t> </a:t>
            </a:r>
            <a:r>
              <a:rPr lang="en-US" sz="3200" dirty="0" smtClean="0">
                <a:solidFill>
                  <a:srgbClr val="003D51"/>
                </a:solidFill>
                <a:latin typeface="Arial" panose="020B0604020202020204" pitchFamily="34" charset="0"/>
                <a:cs typeface="Arial" panose="020B0604020202020204" pitchFamily="34" charset="0"/>
              </a:rPr>
              <a:t>: Transparent </a:t>
            </a:r>
            <a:r>
              <a:rPr lang="en-US" sz="3200" dirty="0">
                <a:solidFill>
                  <a:srgbClr val="003D51"/>
                </a:solidFill>
                <a:latin typeface="Arial" panose="020B0604020202020204" pitchFamily="34" charset="0"/>
                <a:cs typeface="Arial" panose="020B0604020202020204" pitchFamily="34" charset="0"/>
              </a:rPr>
              <a:t>and Efficient </a:t>
            </a:r>
            <a:r>
              <a:rPr sz="3200" dirty="0" smtClean="0">
                <a:solidFill>
                  <a:srgbClr val="003D51"/>
                </a:solidFill>
                <a:latin typeface="Arial" panose="020B0604020202020204" pitchFamily="34" charset="0"/>
                <a:cs typeface="Arial" panose="020B0604020202020204" pitchFamily="34" charset="0"/>
              </a:rPr>
              <a:t>Process</a:t>
            </a:r>
            <a:endParaRPr lang="en-US" sz="3200" dirty="0" smtClean="0">
              <a:solidFill>
                <a:srgbClr val="003D51"/>
              </a:solidFill>
              <a:latin typeface="Arial" panose="020B0604020202020204" pitchFamily="34" charset="0"/>
              <a:cs typeface="Arial" panose="020B0604020202020204" pitchFamily="34" charset="0"/>
            </a:endParaRPr>
          </a:p>
          <a:p>
            <a:pPr>
              <a:spcBef>
                <a:spcPts val="130"/>
              </a:spcBef>
              <a:tabLst>
                <a:tab pos="127000" algn="l"/>
              </a:tabLst>
            </a:pPr>
            <a:endParaRPr lang="en-US" sz="1000" dirty="0">
              <a:solidFill>
                <a:srgbClr val="003D51"/>
              </a:solidFill>
              <a:latin typeface="Arial" panose="020B0604020202020204" pitchFamily="34" charset="0"/>
              <a:cs typeface="Arial" panose="020B0604020202020204" pitchFamily="34" charset="0"/>
            </a:endParaRPr>
          </a:p>
          <a:p>
            <a:pPr>
              <a:spcBef>
                <a:spcPts val="130"/>
              </a:spcBef>
              <a:tabLst>
                <a:tab pos="127000" algn="l"/>
              </a:tabLst>
            </a:pPr>
            <a:r>
              <a:rPr lang="en-US" sz="3200" b="1" dirty="0" smtClean="0">
                <a:solidFill>
                  <a:srgbClr val="003D51"/>
                </a:solidFill>
                <a:latin typeface="Arial" panose="020B0604020202020204" pitchFamily="34" charset="0"/>
                <a:cs typeface="Arial" panose="020B0604020202020204" pitchFamily="34" charset="0"/>
              </a:rPr>
              <a:t>P</a:t>
            </a:r>
            <a:r>
              <a:rPr sz="3200" b="1" dirty="0" smtClean="0">
                <a:solidFill>
                  <a:srgbClr val="003D51"/>
                </a:solidFill>
                <a:latin typeface="Arial" panose="020B0604020202020204" pitchFamily="34" charset="0"/>
                <a:cs typeface="Arial" panose="020B0604020202020204" pitchFamily="34" charset="0"/>
              </a:rPr>
              <a:t>rinciple </a:t>
            </a:r>
            <a:r>
              <a:rPr sz="3200" b="1" dirty="0">
                <a:solidFill>
                  <a:srgbClr val="003D51"/>
                </a:solidFill>
                <a:latin typeface="Arial" panose="020B0604020202020204" pitchFamily="34" charset="0"/>
                <a:cs typeface="Arial" panose="020B0604020202020204" pitchFamily="34" charset="0"/>
              </a:rPr>
              <a:t>5 </a:t>
            </a:r>
            <a:r>
              <a:rPr lang="en-US" sz="3200" dirty="0" smtClean="0">
                <a:solidFill>
                  <a:srgbClr val="003D51"/>
                </a:solidFill>
                <a:latin typeface="Arial" panose="020B0604020202020204" pitchFamily="34" charset="0"/>
                <a:cs typeface="Arial" panose="020B0604020202020204" pitchFamily="34" charset="0"/>
              </a:rPr>
              <a:t>: </a:t>
            </a:r>
            <a:r>
              <a:rPr sz="3200" dirty="0" smtClean="0">
                <a:solidFill>
                  <a:srgbClr val="003D51"/>
                </a:solidFill>
                <a:latin typeface="Arial" panose="020B0604020202020204" pitchFamily="34" charset="0"/>
                <a:cs typeface="Arial" panose="020B0604020202020204" pitchFamily="34" charset="0"/>
              </a:rPr>
              <a:t>Full-Scale Implementation</a:t>
            </a:r>
            <a:endParaRPr sz="3200" dirty="0">
              <a:solidFill>
                <a:srgbClr val="003D51"/>
              </a:solidFill>
              <a:latin typeface="Arial" panose="020B0604020202020204" pitchFamily="34" charset="0"/>
              <a:cs typeface="Arial" panose="020B0604020202020204"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4710D16DAC4843BC266F25E0C52D63" ma:contentTypeVersion="4" ma:contentTypeDescription="Create a new document." ma:contentTypeScope="" ma:versionID="c156df1e04ab1839d49393f736c7d629">
  <xsd:schema xmlns:xsd="http://www.w3.org/2001/XMLSchema" xmlns:xs="http://www.w3.org/2001/XMLSchema" xmlns:p="http://schemas.microsoft.com/office/2006/metadata/properties" xmlns:ns2="bbd94f37-c1d5-4961-b242-43f395600bf9" targetNamespace="http://schemas.microsoft.com/office/2006/metadata/properties" ma:root="true" ma:fieldsID="38f9607e2c8ece79fabe25e8d3ab91c3" ns2:_="">
    <xsd:import namespace="bbd94f37-c1d5-4961-b242-43f395600b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d94f37-c1d5-4961-b242-43f395600b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009210-9BB4-43AA-80DA-D96CDB986F3C}">
  <ds:schemaRefs>
    <ds:schemaRef ds:uri="http://schemas.microsoft.com/office/infopath/2007/PartnerControls"/>
    <ds:schemaRef ds:uri="http://schemas.microsoft.com/office/2006/metadata/properties"/>
    <ds:schemaRef ds:uri="http://purl.org/dc/dcmitype/"/>
    <ds:schemaRef ds:uri="http://schemas.openxmlformats.org/package/2006/metadata/core-properties"/>
    <ds:schemaRef ds:uri="http://purl.org/dc/elements/1.1/"/>
    <ds:schemaRef ds:uri="http://schemas.microsoft.com/office/2006/documentManagement/types"/>
    <ds:schemaRef ds:uri="http://purl.org/dc/terms/"/>
    <ds:schemaRef ds:uri="http://www.w3.org/XML/1998/namespace"/>
    <ds:schemaRef ds:uri="bbd94f37-c1d5-4961-b242-43f395600bf9"/>
  </ds:schemaRefs>
</ds:datastoreItem>
</file>

<file path=customXml/itemProps2.xml><?xml version="1.0" encoding="utf-8"?>
<ds:datastoreItem xmlns:ds="http://schemas.openxmlformats.org/officeDocument/2006/customXml" ds:itemID="{432A6766-8902-4279-9689-674D5D9AEB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d94f37-c1d5-4961-b242-43f395600b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4AFCA9-7F40-4908-8B05-B8C8386A78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Template>
  <TotalTime>8334</TotalTime>
  <Words>1720</Words>
  <Application>Microsoft Office PowerPoint</Application>
  <PresentationFormat>Widescreen</PresentationFormat>
  <Paragraphs>236</Paragraphs>
  <Slides>21</Slides>
  <Notes>15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Arial</vt:lpstr>
      <vt:lpstr>Avenir Next LT Pro</vt:lpstr>
      <vt:lpstr>Avenir Next LT Pro Light</vt:lpstr>
      <vt:lpstr>Calibri</vt:lpstr>
      <vt:lpstr>Cambria</vt:lpstr>
      <vt:lpstr>Courier New</vt:lpstr>
      <vt:lpstr>Garamond</vt:lpstr>
      <vt:lpstr>Hypatia Sans Pro</vt:lpstr>
      <vt:lpstr>Rockwell</vt:lpstr>
      <vt:lpstr>Symbol</vt:lpstr>
      <vt:lpstr>Tahoma</vt:lpstr>
      <vt:lpstr>Times New Roman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Design Principles</vt:lpstr>
      <vt:lpstr>Governance Model</vt:lpstr>
      <vt:lpstr>PowerPoint Presentation</vt:lpstr>
      <vt:lpstr>PowerPoint Presentation</vt:lpstr>
      <vt:lpstr>PowerPoint Presentation</vt:lpstr>
      <vt:lpstr>PowerPoint Presentation</vt:lpstr>
      <vt:lpstr>PowerPoint Presentation</vt:lpstr>
      <vt:lpstr>Discipline Specific Subcommittees</vt:lpstr>
      <vt:lpstr>Texas Transfer Framework</vt:lpstr>
      <vt:lpstr>Texas Transfer Field of Study Curriculum Components</vt:lpstr>
      <vt:lpstr>Field of Study Curriculum Completion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Barrett, Marjorie</dc:creator>
  <cp:lastModifiedBy>Fred Hills</cp:lastModifiedBy>
  <cp:revision>107</cp:revision>
  <dcterms:created xsi:type="dcterms:W3CDTF">2020-12-29T21:15:47Z</dcterms:created>
  <dcterms:modified xsi:type="dcterms:W3CDTF">2022-06-03T22:20:56Z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0x0101000D4710D16DAC4843BC266F25E0C52D63</vt:lpwstr>
  </property>
</Properties>
</file>