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5"/>
  </p:notesMasterIdLst>
  <p:handoutMasterIdLst>
    <p:handoutMasterId r:id="rId46"/>
  </p:handoutMasterIdLst>
  <p:sldIdLst>
    <p:sldId id="256" r:id="rId3"/>
    <p:sldId id="258" r:id="rId4"/>
    <p:sldId id="279" r:id="rId5"/>
    <p:sldId id="259" r:id="rId6"/>
    <p:sldId id="307" r:id="rId7"/>
    <p:sldId id="266" r:id="rId8"/>
    <p:sldId id="260" r:id="rId9"/>
    <p:sldId id="264" r:id="rId10"/>
    <p:sldId id="289" r:id="rId11"/>
    <p:sldId id="262" r:id="rId12"/>
    <p:sldId id="265" r:id="rId13"/>
    <p:sldId id="290" r:id="rId14"/>
    <p:sldId id="291" r:id="rId15"/>
    <p:sldId id="271" r:id="rId16"/>
    <p:sldId id="272" r:id="rId17"/>
    <p:sldId id="274" r:id="rId18"/>
    <p:sldId id="269" r:id="rId19"/>
    <p:sldId id="288" r:id="rId20"/>
    <p:sldId id="275" r:id="rId21"/>
    <p:sldId id="283" r:id="rId22"/>
    <p:sldId id="284" r:id="rId23"/>
    <p:sldId id="280" r:id="rId24"/>
    <p:sldId id="278" r:id="rId25"/>
    <p:sldId id="267" r:id="rId26"/>
    <p:sldId id="299" r:id="rId27"/>
    <p:sldId id="303" r:id="rId28"/>
    <p:sldId id="276" r:id="rId29"/>
    <p:sldId id="300" r:id="rId30"/>
    <p:sldId id="305" r:id="rId31"/>
    <p:sldId id="304" r:id="rId32"/>
    <p:sldId id="285" r:id="rId33"/>
    <p:sldId id="286" r:id="rId34"/>
    <p:sldId id="302" r:id="rId35"/>
    <p:sldId id="287" r:id="rId36"/>
    <p:sldId id="268" r:id="rId37"/>
    <p:sldId id="293" r:id="rId38"/>
    <p:sldId id="294" r:id="rId39"/>
    <p:sldId id="295" r:id="rId40"/>
    <p:sldId id="306" r:id="rId41"/>
    <p:sldId id="297" r:id="rId42"/>
    <p:sldId id="298" r:id="rId43"/>
    <p:sldId id="29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114" d="100"/>
          <a:sy n="114" d="100"/>
        </p:scale>
        <p:origin x="474" y="114"/>
      </p:cViewPr>
      <p:guideLst>
        <p:guide pos="3840"/>
        <p:guide orient="horz" pos="2160"/>
      </p:guideLst>
    </p:cSldViewPr>
  </p:slideViewPr>
  <p:notesTextViewPr>
    <p:cViewPr>
      <p:scale>
        <a:sx n="3" d="2"/>
        <a:sy n="3" d="2"/>
      </p:scale>
      <p:origin x="0" y="0"/>
    </p:cViewPr>
  </p:notesTextViewPr>
  <p:sorterViewPr>
    <p:cViewPr varScale="1">
      <p:scale>
        <a:sx n="100" d="100"/>
        <a:sy n="100" d="100"/>
      </p:scale>
      <p:origin x="0" y="-4434"/>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4/14/2022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4/14/2022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Picture 6" descr="EKG line"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t>4/14/2022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t>4/14/2022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t>4/14/2022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t>4/14/2022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t>4/14/2022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t>4/14/2022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t>4/14/2022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067800" y="6481760"/>
            <a:ext cx="10668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pPr/>
              <a:t>4/14/2022</a:t>
            </a:fld>
            <a:endParaRPr/>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pPr/>
              <a:t>‹#›</a:t>
            </a:fld>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cams.grayson.edu/stuREGAuditTab.asp?tname=Student+Evaluation&amp;uid=TOVARC&amp;access=2&amp;ssipath=ssi&amp;uniqid=207672&amp;feed=7https://catalog.grayson.edu/catalog/core/index.php"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rayson.edu/Pathways/Registered%20Nursing1/Future%20Student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nursingadmissions@grayson.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nursing@grayson.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rayson.edu/Apply/enrollment-steps.html" TargetMode="External"/><Relationship Id="rId2" Type="http://schemas.openxmlformats.org/officeDocument/2006/relationships/hyperlink" Target="mailto:admissions@grayson.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lvn@grayson.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grayson.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nursing@grayson.edu" TargetMode="External"/><Relationship Id="rId2" Type="http://schemas.openxmlformats.org/officeDocument/2006/relationships/hyperlink" Target="mailto:lvn@grayson.edu" TargetMode="External"/><Relationship Id="rId1" Type="http://schemas.openxmlformats.org/officeDocument/2006/relationships/slideLayout" Target="../slideLayouts/slideLayout2.xml"/><Relationship Id="rId4" Type="http://schemas.openxmlformats.org/officeDocument/2006/relationships/hyperlink" Target="mailto:rn-bsn@grayson.edu"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cams.grayson.edu/stuREGAuditTab.asp?tname=Student+Evaluation&amp;uid=TOVARC&amp;access=2&amp;ssipath=ssi&amp;uniqid=207672&amp;feed=7https://catalog.grayson.edu/catalog/core/index.php"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4098175" cy="2971800"/>
          </a:xfrm>
        </p:spPr>
        <p:txBody>
          <a:bodyPr>
            <a:normAutofit/>
          </a:bodyPr>
          <a:lstStyle/>
          <a:p>
            <a:r>
              <a:rPr lang="en-US" sz="7200" dirty="0"/>
              <a:t>Grayson College Nursing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581400"/>
            <a:ext cx="2819400" cy="2554778"/>
          </a:xfrm>
          <a:prstGeom prst="rect">
            <a:avLst/>
          </a:prstGeom>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D2A1-5354-4B92-883A-F192DD4EC5BD}"/>
              </a:ext>
            </a:extLst>
          </p:cNvPr>
          <p:cNvSpPr>
            <a:spLocks noGrp="1"/>
          </p:cNvSpPr>
          <p:nvPr>
            <p:ph type="title"/>
          </p:nvPr>
        </p:nvSpPr>
        <p:spPr/>
        <p:txBody>
          <a:bodyPr/>
          <a:lstStyle/>
          <a:p>
            <a:r>
              <a:rPr lang="en-US" dirty="0"/>
              <a:t>Transitional Entry (</a:t>
            </a:r>
            <a:r>
              <a:rPr lang="en-US" dirty="0" err="1"/>
              <a:t>TE</a:t>
            </a:r>
            <a:r>
              <a:rPr lang="en-US" dirty="0"/>
              <a:t>) </a:t>
            </a:r>
            <a:r>
              <a:rPr lang="en-US" dirty="0" err="1"/>
              <a:t>LVN</a:t>
            </a:r>
            <a:r>
              <a:rPr lang="en-US" dirty="0"/>
              <a:t>-RN Program Overview</a:t>
            </a:r>
          </a:p>
        </p:txBody>
      </p:sp>
      <p:sp>
        <p:nvSpPr>
          <p:cNvPr id="3" name="Content Placeholder 2">
            <a:extLst>
              <a:ext uri="{FF2B5EF4-FFF2-40B4-BE49-F238E27FC236}">
                <a16:creationId xmlns:a16="http://schemas.microsoft.com/office/drawing/2014/main" id="{D6843577-F2B1-4059-8960-2AFE0C94E178}"/>
              </a:ext>
            </a:extLst>
          </p:cNvPr>
          <p:cNvSpPr>
            <a:spLocks noGrp="1"/>
          </p:cNvSpPr>
          <p:nvPr>
            <p:ph idx="1"/>
          </p:nvPr>
        </p:nvSpPr>
        <p:spPr>
          <a:xfrm>
            <a:off x="680321" y="2336872"/>
            <a:ext cx="10423108" cy="4343328"/>
          </a:xfrm>
        </p:spPr>
        <p:txBody>
          <a:bodyPr>
            <a:normAutofit/>
          </a:bodyPr>
          <a:lstStyle/>
          <a:p>
            <a:pPr fontAlgn="base">
              <a:lnSpc>
                <a:spcPct val="100000"/>
              </a:lnSpc>
            </a:pPr>
            <a:r>
              <a:rPr lang="en-US" sz="2000" dirty="0"/>
              <a:t>The Associate Degree Nursing Transitional Entry (LVN-RN) program is a bridge program for LVN’s to attain their RN license.</a:t>
            </a:r>
          </a:p>
          <a:p>
            <a:pPr fontAlgn="base">
              <a:lnSpc>
                <a:spcPct val="100000"/>
              </a:lnSpc>
            </a:pPr>
            <a:r>
              <a:rPr lang="en-US" sz="2000" dirty="0"/>
              <a:t>After the program concludes, students are eligible to test for the NCLEX-RN exam and attain their Registered Nurse (RN) license </a:t>
            </a:r>
          </a:p>
          <a:p>
            <a:pPr fontAlgn="base">
              <a:lnSpc>
                <a:spcPct val="100000"/>
              </a:lnSpc>
            </a:pPr>
            <a:r>
              <a:rPr lang="en-US" sz="2000" dirty="0"/>
              <a:t>The program is an in-person program, 1.5 years in length, with a total of 3 nursing semesters. Admits twice a year.</a:t>
            </a:r>
          </a:p>
          <a:p>
            <a:pPr fontAlgn="base">
              <a:lnSpc>
                <a:spcPct val="100000"/>
              </a:lnSpc>
            </a:pPr>
            <a:r>
              <a:rPr lang="en-US" sz="2000" dirty="0"/>
              <a:t>Courses are offered in the </a:t>
            </a:r>
            <a:r>
              <a:rPr lang="en-US" sz="2000" b="1" dirty="0"/>
              <a:t>Fall </a:t>
            </a:r>
            <a:r>
              <a:rPr lang="en-US" sz="2000" dirty="0"/>
              <a:t>and </a:t>
            </a:r>
            <a:r>
              <a:rPr lang="en-US" sz="2000" b="1" dirty="0"/>
              <a:t>Spring </a:t>
            </a:r>
            <a:r>
              <a:rPr lang="en-US" sz="2000" dirty="0"/>
              <a:t>semesters only. </a:t>
            </a:r>
          </a:p>
          <a:p>
            <a:pPr fontAlgn="base">
              <a:lnSpc>
                <a:spcPct val="100000"/>
              </a:lnSpc>
            </a:pPr>
            <a:r>
              <a:rPr lang="en-US" sz="2000" dirty="0"/>
              <a:t>Clinical rotations are required each semester, with clinical sites located in Sherman, Denison, and Oklahoma. </a:t>
            </a:r>
          </a:p>
          <a:p>
            <a:pPr fontAlgn="base">
              <a:lnSpc>
                <a:spcPct val="100000"/>
              </a:lnSpc>
            </a:pPr>
            <a:r>
              <a:rPr lang="en-US" sz="2000" dirty="0"/>
              <a:t>Clinical rotations begin mid-semester, are once a week, are usually 6am-6pm</a:t>
            </a:r>
          </a:p>
          <a:p>
            <a:pPr fontAlgn="base">
              <a:lnSpc>
                <a:spcPct val="100000"/>
              </a:lnSpc>
            </a:pPr>
            <a:endParaRPr lang="en-US" sz="2000" dirty="0"/>
          </a:p>
          <a:p>
            <a:pPr fontAlgn="base">
              <a:lnSpc>
                <a:spcPct val="100000"/>
              </a:lnSpc>
            </a:pPr>
            <a:endParaRPr lang="en-US" sz="2000" dirty="0"/>
          </a:p>
          <a:p>
            <a:endParaRPr lang="en-US" dirty="0"/>
          </a:p>
        </p:txBody>
      </p:sp>
    </p:spTree>
    <p:extLst>
      <p:ext uri="{BB962C8B-B14F-4D97-AF65-F5344CB8AC3E}">
        <p14:creationId xmlns:p14="http://schemas.microsoft.com/office/powerpoint/2010/main" val="4027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EC2E-54F2-4E6B-957A-D0A4B5C5AEAF}"/>
              </a:ext>
            </a:extLst>
          </p:cNvPr>
          <p:cNvSpPr>
            <a:spLocks noGrp="1"/>
          </p:cNvSpPr>
          <p:nvPr>
            <p:ph type="title"/>
          </p:nvPr>
        </p:nvSpPr>
        <p:spPr/>
        <p:txBody>
          <a:bodyPr/>
          <a:lstStyle/>
          <a:p>
            <a:r>
              <a:rPr lang="en-US" dirty="0"/>
              <a:t>Transitional Entry </a:t>
            </a:r>
            <a:r>
              <a:rPr lang="en-US" dirty="0" err="1"/>
              <a:t>LVN</a:t>
            </a:r>
            <a:r>
              <a:rPr lang="en-US" dirty="0"/>
              <a:t>-RN Required Academic Courses</a:t>
            </a:r>
          </a:p>
        </p:txBody>
      </p:sp>
      <p:sp>
        <p:nvSpPr>
          <p:cNvPr id="3" name="Content Placeholder 2">
            <a:extLst>
              <a:ext uri="{FF2B5EF4-FFF2-40B4-BE49-F238E27FC236}">
                <a16:creationId xmlns:a16="http://schemas.microsoft.com/office/drawing/2014/main" id="{ABBD100D-266E-4D42-9394-671F416C9B62}"/>
              </a:ext>
            </a:extLst>
          </p:cNvPr>
          <p:cNvSpPr>
            <a:spLocks noGrp="1"/>
          </p:cNvSpPr>
          <p:nvPr>
            <p:ph sz="half" idx="1"/>
          </p:nvPr>
        </p:nvSpPr>
        <p:spPr/>
        <p:txBody>
          <a:bodyPr>
            <a:normAutofit fontScale="47500" lnSpcReduction="20000"/>
          </a:bodyPr>
          <a:lstStyle/>
          <a:p>
            <a:pPr marL="0" lvl="0" indent="0">
              <a:buNone/>
            </a:pPr>
            <a:r>
              <a:rPr lang="en-US" sz="3400" b="1" dirty="0"/>
              <a:t>Pre-requisites</a:t>
            </a:r>
          </a:p>
          <a:p>
            <a:pPr lvl="0"/>
            <a:r>
              <a:rPr lang="en-US" sz="3400" dirty="0"/>
              <a:t>Anatomy &amp; Physiology I (within 10 years)	</a:t>
            </a:r>
          </a:p>
          <a:p>
            <a:pPr lvl="0"/>
            <a:r>
              <a:rPr lang="en-US" sz="3400" dirty="0"/>
              <a:t>Anatomy &amp; Physiology II (within 10 years)</a:t>
            </a:r>
          </a:p>
          <a:p>
            <a:r>
              <a:rPr lang="en-US" sz="3400" dirty="0"/>
              <a:t>College Algebra or Statistics</a:t>
            </a:r>
          </a:p>
          <a:p>
            <a:r>
              <a:rPr lang="en-US" sz="3400" dirty="0"/>
              <a:t>English I  </a:t>
            </a:r>
          </a:p>
          <a:p>
            <a:r>
              <a:rPr lang="en-US" sz="3400" dirty="0"/>
              <a:t>General Psychology</a:t>
            </a:r>
          </a:p>
          <a:p>
            <a:pPr lvl="0"/>
            <a:r>
              <a:rPr lang="en-US" sz="3400" dirty="0"/>
              <a:t>Lifespan Growth &amp; Development</a:t>
            </a:r>
          </a:p>
          <a:p>
            <a:r>
              <a:rPr lang="en-US" sz="3400" dirty="0"/>
              <a:t>Microbiology (within 10 years)</a:t>
            </a:r>
          </a:p>
          <a:p>
            <a:pPr marL="0" lvl="0" indent="0">
              <a:lnSpc>
                <a:spcPct val="160000"/>
              </a:lnSpc>
              <a:buNone/>
            </a:pPr>
            <a:r>
              <a:rPr lang="en-US" sz="3400" b="1" dirty="0"/>
              <a:t>Co-requisites </a:t>
            </a:r>
          </a:p>
          <a:p>
            <a:pPr lvl="0"/>
            <a:r>
              <a:rPr lang="en-US" sz="3400" dirty="0"/>
              <a:t>1 Core Elective (</a:t>
            </a:r>
            <a:r>
              <a:rPr lang="en-US" sz="3400" u="sng" dirty="0">
                <a:hlinkClick r:id="rId2"/>
              </a:rPr>
              <a:t>Creative Arts OR Language/Philosophy/Culture Core</a:t>
            </a:r>
            <a:r>
              <a:rPr lang="en-US" sz="3400" dirty="0"/>
              <a:t>) </a:t>
            </a:r>
          </a:p>
          <a:p>
            <a:pPr lvl="0"/>
            <a:endParaRPr lang="en-US" dirty="0"/>
          </a:p>
          <a:p>
            <a:endParaRPr lang="en-US" dirty="0"/>
          </a:p>
        </p:txBody>
      </p:sp>
      <p:sp>
        <p:nvSpPr>
          <p:cNvPr id="4" name="Content Placeholder 3"/>
          <p:cNvSpPr>
            <a:spLocks noGrp="1"/>
          </p:cNvSpPr>
          <p:nvPr>
            <p:ph sz="half" idx="2"/>
          </p:nvPr>
        </p:nvSpPr>
        <p:spPr>
          <a:xfrm>
            <a:off x="6324600" y="1825624"/>
            <a:ext cx="4800600" cy="4270375"/>
          </a:xfrm>
        </p:spPr>
        <p:txBody>
          <a:bodyPr>
            <a:noAutofit/>
          </a:bodyPr>
          <a:lstStyle/>
          <a:p>
            <a:r>
              <a:rPr lang="en-US" sz="2000" dirty="0"/>
              <a:t>**Sciences older than 10 years – to be eligible you must score over 74.5 on A/P portion of </a:t>
            </a:r>
            <a:r>
              <a:rPr lang="en-US" sz="2000" dirty="0" err="1"/>
              <a:t>HESI</a:t>
            </a:r>
            <a:r>
              <a:rPr lang="en-US" sz="2000" dirty="0"/>
              <a:t>**</a:t>
            </a:r>
          </a:p>
        </p:txBody>
      </p:sp>
    </p:spTree>
    <p:extLst>
      <p:ext uri="{BB962C8B-B14F-4D97-AF65-F5344CB8AC3E}">
        <p14:creationId xmlns:p14="http://schemas.microsoft.com/office/powerpoint/2010/main" val="106248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Transitional Entry </a:t>
            </a:r>
            <a:r>
              <a:rPr lang="en-US" dirty="0" err="1"/>
              <a:t>LVN</a:t>
            </a:r>
            <a:r>
              <a:rPr lang="en-US" dirty="0"/>
              <a:t>-RN Program Schedule</a:t>
            </a:r>
          </a:p>
        </p:txBody>
      </p:sp>
      <p:sp>
        <p:nvSpPr>
          <p:cNvPr id="3" name="Content Placeholder 2"/>
          <p:cNvSpPr>
            <a:spLocks noGrp="1"/>
          </p:cNvSpPr>
          <p:nvPr>
            <p:ph idx="1"/>
          </p:nvPr>
        </p:nvSpPr>
        <p:spPr/>
        <p:txBody>
          <a:bodyPr>
            <a:normAutofit lnSpcReduction="10000"/>
          </a:bodyPr>
          <a:lstStyle/>
          <a:p>
            <a:r>
              <a:rPr lang="en-US" dirty="0"/>
              <a:t>Nursing 2</a:t>
            </a:r>
          </a:p>
          <a:p>
            <a:pPr lvl="1"/>
            <a:r>
              <a:rPr lang="en-US" dirty="0"/>
              <a:t>Theory, lab, clinical</a:t>
            </a:r>
          </a:p>
          <a:p>
            <a:pPr lvl="1"/>
            <a:r>
              <a:rPr lang="en-US" dirty="0"/>
              <a:t>Concepts: med-</a:t>
            </a:r>
            <a:r>
              <a:rPr lang="en-US" dirty="0" err="1"/>
              <a:t>surg</a:t>
            </a:r>
            <a:r>
              <a:rPr lang="en-US" dirty="0"/>
              <a:t> disease process, women’s health, operating room, skills</a:t>
            </a:r>
          </a:p>
          <a:p>
            <a:r>
              <a:rPr lang="en-US" dirty="0"/>
              <a:t>Nursing 3</a:t>
            </a:r>
          </a:p>
          <a:p>
            <a:pPr lvl="1"/>
            <a:r>
              <a:rPr lang="en-US" dirty="0"/>
              <a:t>Theory, clinical</a:t>
            </a:r>
          </a:p>
          <a:p>
            <a:pPr lvl="1"/>
            <a:r>
              <a:rPr lang="en-US" dirty="0"/>
              <a:t>Concepts: more advanced med-</a:t>
            </a:r>
            <a:r>
              <a:rPr lang="en-US" dirty="0" err="1"/>
              <a:t>surg</a:t>
            </a:r>
            <a:r>
              <a:rPr lang="en-US" dirty="0"/>
              <a:t> disease processes, mental health concepts</a:t>
            </a:r>
          </a:p>
          <a:p>
            <a:r>
              <a:rPr lang="en-US" dirty="0"/>
              <a:t>Nursing 4</a:t>
            </a:r>
          </a:p>
          <a:p>
            <a:pPr lvl="1"/>
            <a:r>
              <a:rPr lang="en-US" dirty="0"/>
              <a:t>Theory, clinical</a:t>
            </a:r>
          </a:p>
          <a:p>
            <a:pPr lvl="1"/>
            <a:r>
              <a:rPr lang="en-US" dirty="0"/>
              <a:t>Concepts: more advanced med-</a:t>
            </a:r>
            <a:r>
              <a:rPr lang="en-US" dirty="0" err="1"/>
              <a:t>surg</a:t>
            </a:r>
            <a:r>
              <a:rPr lang="en-US" dirty="0"/>
              <a:t> disease processes, community health, leadership/management principles</a:t>
            </a:r>
          </a:p>
        </p:txBody>
      </p:sp>
    </p:spTree>
    <p:extLst>
      <p:ext uri="{BB962C8B-B14F-4D97-AF65-F5344CB8AC3E}">
        <p14:creationId xmlns:p14="http://schemas.microsoft.com/office/powerpoint/2010/main" val="64001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a:t>
            </a:r>
          </a:p>
        </p:txBody>
      </p:sp>
      <p:sp>
        <p:nvSpPr>
          <p:cNvPr id="4" name="Content Placeholder 3"/>
          <p:cNvSpPr>
            <a:spLocks noGrp="1"/>
          </p:cNvSpPr>
          <p:nvPr>
            <p:ph sz="half" idx="1"/>
          </p:nvPr>
        </p:nvSpPr>
        <p:spPr/>
        <p:txBody>
          <a:bodyPr/>
          <a:lstStyle/>
          <a:p>
            <a:pPr marL="0" indent="0">
              <a:buNone/>
            </a:pPr>
            <a:r>
              <a:rPr lang="en-US" u="sng" dirty="0"/>
              <a:t>Traditional Program</a:t>
            </a:r>
          </a:p>
          <a:p>
            <a:r>
              <a:rPr lang="en-US" dirty="0"/>
              <a:t>Submission of all application documents</a:t>
            </a:r>
          </a:p>
          <a:p>
            <a:r>
              <a:rPr lang="en-US" dirty="0"/>
              <a:t>Pre-requisite GPA of 2.5 </a:t>
            </a:r>
          </a:p>
          <a:p>
            <a:r>
              <a:rPr lang="en-US" dirty="0" err="1"/>
              <a:t>HESI</a:t>
            </a:r>
            <a:r>
              <a:rPr lang="en-US" dirty="0"/>
              <a:t> A2 – score at least 74.5</a:t>
            </a:r>
          </a:p>
          <a:p>
            <a:r>
              <a:rPr lang="en-US" dirty="0"/>
              <a:t>Completion of pre-requisites</a:t>
            </a:r>
          </a:p>
          <a:p>
            <a:r>
              <a:rPr lang="en-US" dirty="0"/>
              <a:t>Admission based on points system</a:t>
            </a:r>
          </a:p>
        </p:txBody>
      </p:sp>
      <p:sp>
        <p:nvSpPr>
          <p:cNvPr id="5" name="Content Placeholder 4"/>
          <p:cNvSpPr>
            <a:spLocks noGrp="1"/>
          </p:cNvSpPr>
          <p:nvPr>
            <p:ph sz="half" idx="2"/>
          </p:nvPr>
        </p:nvSpPr>
        <p:spPr/>
        <p:txBody>
          <a:bodyPr/>
          <a:lstStyle/>
          <a:p>
            <a:pPr marL="0" indent="0">
              <a:buNone/>
            </a:pPr>
            <a:r>
              <a:rPr lang="en-US" u="sng" dirty="0"/>
              <a:t>Transitional Entry Program</a:t>
            </a:r>
          </a:p>
          <a:p>
            <a:r>
              <a:rPr lang="en-US" dirty="0"/>
              <a:t>Submission of all application documents</a:t>
            </a:r>
          </a:p>
          <a:p>
            <a:r>
              <a:rPr lang="en-US" dirty="0"/>
              <a:t>Pre-requisite GPA of 2.5 </a:t>
            </a:r>
          </a:p>
          <a:p>
            <a:r>
              <a:rPr lang="en-US" dirty="0" err="1"/>
              <a:t>HESI</a:t>
            </a:r>
            <a:r>
              <a:rPr lang="en-US" dirty="0"/>
              <a:t> A2 – score at least 74.5</a:t>
            </a:r>
          </a:p>
          <a:p>
            <a:r>
              <a:rPr lang="en-US" dirty="0"/>
              <a:t>Completion of pre-requisites</a:t>
            </a:r>
          </a:p>
          <a:p>
            <a:r>
              <a:rPr lang="en-US" dirty="0"/>
              <a:t>Admission based on points system</a:t>
            </a:r>
          </a:p>
          <a:p>
            <a:pPr marL="0" indent="0">
              <a:buNone/>
            </a:pPr>
            <a:endParaRPr lang="en-US" dirty="0"/>
          </a:p>
        </p:txBody>
      </p:sp>
    </p:spTree>
    <p:extLst>
      <p:ext uri="{BB962C8B-B14F-4D97-AF65-F5344CB8AC3E}">
        <p14:creationId xmlns:p14="http://schemas.microsoft.com/office/powerpoint/2010/main" val="364930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67CE-6D50-4BA0-B3C8-C478F00F40A3}"/>
              </a:ext>
            </a:extLst>
          </p:cNvPr>
          <p:cNvSpPr>
            <a:spLocks noGrp="1"/>
          </p:cNvSpPr>
          <p:nvPr>
            <p:ph type="title"/>
          </p:nvPr>
        </p:nvSpPr>
        <p:spPr/>
        <p:txBody>
          <a:bodyPr/>
          <a:lstStyle/>
          <a:p>
            <a:r>
              <a:rPr lang="en-US" dirty="0"/>
              <a:t>GPA Requirements</a:t>
            </a:r>
          </a:p>
        </p:txBody>
      </p:sp>
      <p:sp>
        <p:nvSpPr>
          <p:cNvPr id="3" name="Content Placeholder 2">
            <a:extLst>
              <a:ext uri="{FF2B5EF4-FFF2-40B4-BE49-F238E27FC236}">
                <a16:creationId xmlns:a16="http://schemas.microsoft.com/office/drawing/2014/main" id="{9039A313-EC9A-4B0F-A770-EBEA8DF5A70A}"/>
              </a:ext>
            </a:extLst>
          </p:cNvPr>
          <p:cNvSpPr>
            <a:spLocks noGrp="1"/>
          </p:cNvSpPr>
          <p:nvPr>
            <p:ph idx="1"/>
          </p:nvPr>
        </p:nvSpPr>
        <p:spPr>
          <a:xfrm>
            <a:off x="680321" y="1905000"/>
            <a:ext cx="9613861" cy="4953000"/>
          </a:xfrm>
        </p:spPr>
        <p:txBody>
          <a:bodyPr>
            <a:normAutofit/>
          </a:bodyPr>
          <a:lstStyle/>
          <a:p>
            <a:pPr fontAlgn="base">
              <a:lnSpc>
                <a:spcPct val="110000"/>
              </a:lnSpc>
            </a:pPr>
            <a:r>
              <a:rPr lang="en-US" dirty="0"/>
              <a:t>A minimum </a:t>
            </a:r>
            <a:r>
              <a:rPr lang="en-US" b="1" u="sng" dirty="0">
                <a:solidFill>
                  <a:schemeClr val="tx1"/>
                </a:solidFill>
              </a:rPr>
              <a:t>2.5 Pre-requisite GPA </a:t>
            </a:r>
            <a:r>
              <a:rPr lang="en-US" dirty="0"/>
              <a:t>is required for all nursing applicants upon applying to the nursing program.</a:t>
            </a:r>
          </a:p>
          <a:p>
            <a:pPr fontAlgn="base">
              <a:lnSpc>
                <a:spcPct val="110000"/>
              </a:lnSpc>
            </a:pPr>
            <a:r>
              <a:rPr lang="en-US" dirty="0"/>
              <a:t>Tradition program pre-</a:t>
            </a:r>
            <a:r>
              <a:rPr lang="en-US" dirty="0" err="1"/>
              <a:t>reqs</a:t>
            </a:r>
            <a:r>
              <a:rPr lang="en-US" dirty="0"/>
              <a:t> are: AP I, AP II &amp; Math (college algebra or stats)</a:t>
            </a:r>
          </a:p>
          <a:p>
            <a:pPr fontAlgn="base">
              <a:lnSpc>
                <a:spcPct val="110000"/>
              </a:lnSpc>
            </a:pPr>
            <a:r>
              <a:rPr lang="en-US" dirty="0"/>
              <a:t>Transitional program (TE LVN-RN) pre-</a:t>
            </a:r>
            <a:r>
              <a:rPr lang="en-US" dirty="0" err="1"/>
              <a:t>reqs</a:t>
            </a:r>
            <a:r>
              <a:rPr lang="en-US" dirty="0"/>
              <a:t> are: AP I, AP II, Micro, Math (college algebra or stats), English I, Gen Psych, Lifespan growth &amp; development</a:t>
            </a:r>
          </a:p>
          <a:p>
            <a:pPr fontAlgn="base">
              <a:lnSpc>
                <a:spcPct val="110000"/>
              </a:lnSpc>
            </a:pPr>
            <a:r>
              <a:rPr lang="en-US" dirty="0"/>
              <a:t>The Nursing Department currently calculates a pre-requisite GPA using </a:t>
            </a:r>
            <a:r>
              <a:rPr lang="en-US" b="1" dirty="0"/>
              <a:t>all </a:t>
            </a:r>
            <a:r>
              <a:rPr lang="en-US" dirty="0"/>
              <a:t>transcripts from </a:t>
            </a:r>
            <a:r>
              <a:rPr lang="en-US" b="1" dirty="0"/>
              <a:t>all </a:t>
            </a:r>
            <a:r>
              <a:rPr lang="en-US" dirty="0"/>
              <a:t>institutions. </a:t>
            </a:r>
          </a:p>
          <a:p>
            <a:pPr>
              <a:lnSpc>
                <a:spcPct val="110000"/>
              </a:lnSpc>
            </a:pPr>
            <a:endParaRPr lang="en-US" dirty="0"/>
          </a:p>
        </p:txBody>
      </p:sp>
    </p:spTree>
    <p:extLst>
      <p:ext uri="{BB962C8B-B14F-4D97-AF65-F5344CB8AC3E}">
        <p14:creationId xmlns:p14="http://schemas.microsoft.com/office/powerpoint/2010/main" val="157928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9CF-E43D-4B5A-B57A-4B0C06BB6598}"/>
              </a:ext>
            </a:extLst>
          </p:cNvPr>
          <p:cNvSpPr>
            <a:spLocks noGrp="1"/>
          </p:cNvSpPr>
          <p:nvPr>
            <p:ph type="title"/>
          </p:nvPr>
        </p:nvSpPr>
        <p:spPr/>
        <p:txBody>
          <a:bodyPr/>
          <a:lstStyle/>
          <a:p>
            <a:r>
              <a:rPr lang="en-US" dirty="0"/>
              <a:t>HESI A2 Entrance Exam</a:t>
            </a:r>
          </a:p>
        </p:txBody>
      </p:sp>
      <p:sp>
        <p:nvSpPr>
          <p:cNvPr id="3" name="Content Placeholder 2">
            <a:extLst>
              <a:ext uri="{FF2B5EF4-FFF2-40B4-BE49-F238E27FC236}">
                <a16:creationId xmlns:a16="http://schemas.microsoft.com/office/drawing/2014/main" id="{68A6F225-334B-41AB-B4B7-6FDA842D97CB}"/>
              </a:ext>
            </a:extLst>
          </p:cNvPr>
          <p:cNvSpPr>
            <a:spLocks noGrp="1"/>
          </p:cNvSpPr>
          <p:nvPr>
            <p:ph idx="1"/>
          </p:nvPr>
        </p:nvSpPr>
        <p:spPr/>
        <p:txBody>
          <a:bodyPr/>
          <a:lstStyle/>
          <a:p>
            <a:pPr marL="0" indent="0">
              <a:buNone/>
            </a:pPr>
            <a:r>
              <a:rPr lang="en-US" b="1" dirty="0"/>
              <a:t>5 </a:t>
            </a:r>
            <a:r>
              <a:rPr lang="en-US" b="1" u="sng" dirty="0"/>
              <a:t>REQUIRED</a:t>
            </a:r>
            <a:r>
              <a:rPr lang="en-US" b="1" dirty="0"/>
              <a:t> Sections</a:t>
            </a:r>
          </a:p>
          <a:p>
            <a:pPr fontAlgn="base"/>
            <a:r>
              <a:rPr lang="en-US" dirty="0"/>
              <a:t>Reading</a:t>
            </a:r>
          </a:p>
          <a:p>
            <a:pPr fontAlgn="base"/>
            <a:r>
              <a:rPr lang="en-US" dirty="0"/>
              <a:t>Grammar</a:t>
            </a:r>
          </a:p>
          <a:p>
            <a:pPr fontAlgn="base"/>
            <a:r>
              <a:rPr lang="en-US" dirty="0"/>
              <a:t>Vocabulary</a:t>
            </a:r>
          </a:p>
          <a:p>
            <a:pPr fontAlgn="base"/>
            <a:r>
              <a:rPr lang="en-US" dirty="0"/>
              <a:t>Math</a:t>
            </a:r>
          </a:p>
          <a:p>
            <a:pPr fontAlgn="base"/>
            <a:r>
              <a:rPr lang="en-US" dirty="0"/>
              <a:t>Anatomy and Physiology </a:t>
            </a:r>
          </a:p>
          <a:p>
            <a:pPr marL="0" indent="0">
              <a:buNone/>
            </a:pPr>
            <a:endParaRPr lang="en-US" dirty="0"/>
          </a:p>
        </p:txBody>
      </p:sp>
      <p:sp>
        <p:nvSpPr>
          <p:cNvPr id="4" name="TextBox 3">
            <a:extLst>
              <a:ext uri="{FF2B5EF4-FFF2-40B4-BE49-F238E27FC236}">
                <a16:creationId xmlns:a16="http://schemas.microsoft.com/office/drawing/2014/main" id="{90E2F2E5-803A-4887-8093-A94FBD8A95E7}"/>
              </a:ext>
            </a:extLst>
          </p:cNvPr>
          <p:cNvSpPr txBox="1"/>
          <p:nvPr/>
        </p:nvSpPr>
        <p:spPr>
          <a:xfrm>
            <a:off x="5163128" y="2336873"/>
            <a:ext cx="5264728" cy="2862322"/>
          </a:xfrm>
          <a:prstGeom prst="rect">
            <a:avLst/>
          </a:prstGeom>
          <a:noFill/>
        </p:spPr>
        <p:txBody>
          <a:bodyPr wrap="square" rtlCol="0">
            <a:spAutoFit/>
          </a:bodyPr>
          <a:lstStyle/>
          <a:p>
            <a:pPr marL="285750" indent="-285750">
              <a:buFont typeface="Wingdings" panose="05000000000000000000" pitchFamily="2" charset="2"/>
              <a:buChar char="v"/>
            </a:pPr>
            <a:r>
              <a:rPr lang="en-US" b="1" dirty="0"/>
              <a:t>2 attempts in a 12-month period</a:t>
            </a:r>
          </a:p>
          <a:p>
            <a:pPr marL="285750" indent="-285750">
              <a:buFont typeface="Wingdings" panose="05000000000000000000" pitchFamily="2" charset="2"/>
              <a:buChar char="v"/>
            </a:pPr>
            <a:r>
              <a:rPr lang="en-US" b="1" dirty="0"/>
              <a:t>Highest Average of the 2 attempts accepted</a:t>
            </a:r>
          </a:p>
          <a:p>
            <a:endParaRPr lang="en-US" b="1" dirty="0"/>
          </a:p>
          <a:p>
            <a:endParaRPr lang="en-US" b="1" dirty="0"/>
          </a:p>
          <a:p>
            <a:endParaRPr lang="en-US" b="1" dirty="0"/>
          </a:p>
          <a:p>
            <a:r>
              <a:rPr lang="en-US" b="1" dirty="0"/>
              <a:t>Tips:</a:t>
            </a:r>
          </a:p>
          <a:p>
            <a:pPr marL="285750" indent="-285750">
              <a:buFont typeface="Arial" panose="020B0604020202020204" pitchFamily="34" charset="0"/>
              <a:buChar char="•"/>
            </a:pPr>
            <a:r>
              <a:rPr lang="en-US" dirty="0"/>
              <a:t>Review our </a:t>
            </a:r>
            <a:r>
              <a:rPr lang="en-US" dirty="0">
                <a:hlinkClick r:id="rId2"/>
              </a:rPr>
              <a:t>HESI Guide</a:t>
            </a:r>
            <a:endParaRPr lang="en-US" dirty="0"/>
          </a:p>
          <a:p>
            <a:pPr marL="285750" indent="-285750">
              <a:buFont typeface="Arial" panose="020B0604020202020204" pitchFamily="34" charset="0"/>
              <a:buChar char="•"/>
            </a:pPr>
            <a:r>
              <a:rPr lang="en-US" dirty="0"/>
              <a:t>Schedule your testing appointment in a timely manner</a:t>
            </a:r>
          </a:p>
          <a:p>
            <a:pPr marL="285750" indent="-285750">
              <a:buFont typeface="Arial" panose="020B0604020202020204" pitchFamily="34" charset="0"/>
              <a:buChar char="•"/>
            </a:pPr>
            <a:r>
              <a:rPr lang="en-US" b="1" dirty="0"/>
              <a:t>The Exam can be take at any Testing Center</a:t>
            </a:r>
          </a:p>
        </p:txBody>
      </p:sp>
    </p:spTree>
    <p:extLst>
      <p:ext uri="{BB962C8B-B14F-4D97-AF65-F5344CB8AC3E}">
        <p14:creationId xmlns:p14="http://schemas.microsoft.com/office/powerpoint/2010/main" val="187337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265D-943A-4196-BD6F-AE57C4D800C4}"/>
              </a:ext>
            </a:extLst>
          </p:cNvPr>
          <p:cNvSpPr>
            <a:spLocks noGrp="1"/>
          </p:cNvSpPr>
          <p:nvPr>
            <p:ph type="title"/>
          </p:nvPr>
        </p:nvSpPr>
        <p:spPr/>
        <p:txBody>
          <a:bodyPr/>
          <a:lstStyle/>
          <a:p>
            <a:r>
              <a:rPr lang="en-US" dirty="0"/>
              <a:t>Point System</a:t>
            </a:r>
          </a:p>
        </p:txBody>
      </p:sp>
      <p:sp>
        <p:nvSpPr>
          <p:cNvPr id="3" name="Content Placeholder 2">
            <a:extLst>
              <a:ext uri="{FF2B5EF4-FFF2-40B4-BE49-F238E27FC236}">
                <a16:creationId xmlns:a16="http://schemas.microsoft.com/office/drawing/2014/main" id="{7B583D65-0C8A-413D-93B1-1344898CC088}"/>
              </a:ext>
            </a:extLst>
          </p:cNvPr>
          <p:cNvSpPr>
            <a:spLocks noGrp="1"/>
          </p:cNvSpPr>
          <p:nvPr>
            <p:ph idx="1"/>
          </p:nvPr>
        </p:nvSpPr>
        <p:spPr>
          <a:xfrm>
            <a:off x="597194" y="1752600"/>
            <a:ext cx="6699534" cy="4906818"/>
          </a:xfrm>
        </p:spPr>
        <p:txBody>
          <a:bodyPr>
            <a:normAutofit fontScale="55000" lnSpcReduction="20000"/>
          </a:bodyPr>
          <a:lstStyle/>
          <a:p>
            <a:pPr marL="0" indent="0">
              <a:buNone/>
            </a:pPr>
            <a:r>
              <a:rPr lang="en-US" dirty="0"/>
              <a:t>A competitive point system is used to determine admission into the program (see Information Packet)</a:t>
            </a:r>
          </a:p>
          <a:p>
            <a:r>
              <a:rPr lang="en-US" dirty="0"/>
              <a:t>Up to 6 points for A&amp;P I</a:t>
            </a:r>
          </a:p>
          <a:p>
            <a:r>
              <a:rPr lang="en-US" dirty="0"/>
              <a:t>Up to 6 points for A&amp;P II</a:t>
            </a:r>
          </a:p>
          <a:p>
            <a:r>
              <a:rPr lang="en-US" dirty="0"/>
              <a:t>Up to 6 points for Micro</a:t>
            </a:r>
          </a:p>
          <a:p>
            <a:r>
              <a:rPr lang="en-US" dirty="0"/>
              <a:t>1 point for Math</a:t>
            </a:r>
          </a:p>
          <a:p>
            <a:r>
              <a:rPr lang="en-US" dirty="0"/>
              <a:t>1 point for ENGL 1301</a:t>
            </a:r>
          </a:p>
          <a:p>
            <a:r>
              <a:rPr lang="en-US" dirty="0"/>
              <a:t>1 point for PSYC 2301</a:t>
            </a:r>
          </a:p>
          <a:p>
            <a:r>
              <a:rPr lang="en-US" dirty="0"/>
              <a:t>1 points for PSYC 2314</a:t>
            </a:r>
          </a:p>
          <a:p>
            <a:r>
              <a:rPr lang="en-US" dirty="0"/>
              <a:t>1 point for the Core Elective</a:t>
            </a:r>
          </a:p>
          <a:p>
            <a:r>
              <a:rPr lang="en-US" dirty="0"/>
              <a:t>Up to 3 points for the HESI Exam</a:t>
            </a:r>
          </a:p>
          <a:p>
            <a:r>
              <a:rPr lang="en-US" dirty="0"/>
              <a:t>2 points for Service Area Residents</a:t>
            </a:r>
          </a:p>
          <a:p>
            <a:r>
              <a:rPr lang="en-US" dirty="0"/>
              <a:t>1 point for certified CNA or PCT currently working in healthcare setting (Traditional ADN Program only)</a:t>
            </a:r>
            <a:br>
              <a:rPr lang="en-US" dirty="0"/>
            </a:br>
            <a:br>
              <a:rPr lang="en-US" dirty="0"/>
            </a:br>
            <a:endParaRPr lang="en-US" dirty="0"/>
          </a:p>
        </p:txBody>
      </p:sp>
      <p:sp>
        <p:nvSpPr>
          <p:cNvPr id="4" name="TextBox 3">
            <a:extLst>
              <a:ext uri="{FF2B5EF4-FFF2-40B4-BE49-F238E27FC236}">
                <a16:creationId xmlns:a16="http://schemas.microsoft.com/office/drawing/2014/main" id="{4928AC96-3BD9-466B-9E9F-152E46CD8F31}"/>
              </a:ext>
            </a:extLst>
          </p:cNvPr>
          <p:cNvSpPr txBox="1"/>
          <p:nvPr/>
        </p:nvSpPr>
        <p:spPr>
          <a:xfrm>
            <a:off x="7467336" y="3144850"/>
            <a:ext cx="4297680" cy="2862322"/>
          </a:xfrm>
          <a:prstGeom prst="rect">
            <a:avLst/>
          </a:prstGeom>
          <a:noFill/>
        </p:spPr>
        <p:txBody>
          <a:bodyPr wrap="square" rtlCol="0">
            <a:spAutoFit/>
          </a:bodyPr>
          <a:lstStyle/>
          <a:p>
            <a:pPr algn="ctr"/>
            <a:r>
              <a:rPr lang="en-US" sz="3600" dirty="0"/>
              <a:t>Maximum 29 Points Total</a:t>
            </a:r>
          </a:p>
          <a:p>
            <a:pPr algn="ctr"/>
            <a:endParaRPr lang="en-US" dirty="0"/>
          </a:p>
          <a:p>
            <a:pPr algn="ctr"/>
            <a:r>
              <a:rPr lang="en-US" dirty="0"/>
              <a:t>Competitive applicants are in the mid-to-high twenty points range</a:t>
            </a:r>
          </a:p>
          <a:p>
            <a:pPr algn="ctr"/>
            <a:endParaRPr lang="en-US" dirty="0"/>
          </a:p>
          <a:p>
            <a:pPr algn="ctr"/>
            <a:r>
              <a:rPr lang="en-US" dirty="0"/>
              <a:t>Points are deducted for multiple attempts at the science courses</a:t>
            </a:r>
          </a:p>
        </p:txBody>
      </p:sp>
    </p:spTree>
    <p:extLst>
      <p:ext uri="{BB962C8B-B14F-4D97-AF65-F5344CB8AC3E}">
        <p14:creationId xmlns:p14="http://schemas.microsoft.com/office/powerpoint/2010/main" val="408917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09DF-E1F5-4B0D-85EB-24A466640955}"/>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7747A1FE-2F68-4FA5-B83C-292B267BB69E}"/>
              </a:ext>
            </a:extLst>
          </p:cNvPr>
          <p:cNvSpPr>
            <a:spLocks noGrp="1"/>
          </p:cNvSpPr>
          <p:nvPr>
            <p:ph idx="1"/>
          </p:nvPr>
        </p:nvSpPr>
        <p:spPr>
          <a:xfrm>
            <a:off x="680320" y="2336873"/>
            <a:ext cx="10698879" cy="3599316"/>
          </a:xfrm>
        </p:spPr>
        <p:txBody>
          <a:bodyPr>
            <a:normAutofit lnSpcReduction="10000"/>
          </a:bodyPr>
          <a:lstStyle/>
          <a:p>
            <a:r>
              <a:rPr lang="en-US" dirty="0"/>
              <a:t>The Traditional Program and Transitional Entry (</a:t>
            </a:r>
            <a:r>
              <a:rPr lang="en-US" dirty="0" err="1"/>
              <a:t>LVN</a:t>
            </a:r>
            <a:r>
              <a:rPr lang="en-US" dirty="0"/>
              <a:t>-RN) require a 2-part application process:</a:t>
            </a:r>
          </a:p>
          <a:p>
            <a:endParaRPr lang="en-US" dirty="0"/>
          </a:p>
          <a:p>
            <a:r>
              <a:rPr lang="en-US" dirty="0"/>
              <a:t>1. Apply to Grayson College (see earlier slide)</a:t>
            </a:r>
          </a:p>
          <a:p>
            <a:r>
              <a:rPr lang="en-US" dirty="0"/>
              <a:t>2. Apply to the Nursing Program</a:t>
            </a:r>
          </a:p>
          <a:p>
            <a:endParaRPr lang="en-US" dirty="0"/>
          </a:p>
          <a:p>
            <a:r>
              <a:rPr lang="en-US" dirty="0"/>
              <a:t>For </a:t>
            </a:r>
            <a:r>
              <a:rPr lang="en-US" b="1" dirty="0"/>
              <a:t>academic advising</a:t>
            </a:r>
            <a:r>
              <a:rPr lang="en-US" dirty="0"/>
              <a:t>, please apply to Grayson College and connect with your assigned Success Coach through your </a:t>
            </a:r>
            <a:r>
              <a:rPr lang="en-US" dirty="0" err="1"/>
              <a:t>MyViking</a:t>
            </a:r>
            <a:r>
              <a:rPr lang="en-US" dirty="0"/>
              <a:t> student account. </a:t>
            </a:r>
          </a:p>
        </p:txBody>
      </p:sp>
    </p:spTree>
    <p:extLst>
      <p:ext uri="{BB962C8B-B14F-4D97-AF65-F5344CB8AC3E}">
        <p14:creationId xmlns:p14="http://schemas.microsoft.com/office/powerpoint/2010/main" val="384984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DEADLINES!!!</a:t>
            </a:r>
          </a:p>
        </p:txBody>
      </p:sp>
      <p:sp>
        <p:nvSpPr>
          <p:cNvPr id="3" name="Content Placeholder 2"/>
          <p:cNvSpPr>
            <a:spLocks noGrp="1"/>
          </p:cNvSpPr>
          <p:nvPr>
            <p:ph idx="1"/>
          </p:nvPr>
        </p:nvSpPr>
        <p:spPr/>
        <p:txBody>
          <a:bodyPr>
            <a:normAutofit lnSpcReduction="10000"/>
          </a:bodyPr>
          <a:lstStyle/>
          <a:p>
            <a:r>
              <a:rPr lang="en-US" sz="4000" dirty="0"/>
              <a:t>Fall Admission</a:t>
            </a:r>
          </a:p>
          <a:p>
            <a:pPr lvl="1"/>
            <a:r>
              <a:rPr lang="en-US" sz="4000" dirty="0"/>
              <a:t>April 1st</a:t>
            </a:r>
          </a:p>
          <a:p>
            <a:pPr marL="0" indent="0">
              <a:buNone/>
            </a:pPr>
            <a:endParaRPr lang="en-US" sz="4000" dirty="0"/>
          </a:p>
          <a:p>
            <a:r>
              <a:rPr lang="en-US" sz="4000" dirty="0"/>
              <a:t>Spring Admission</a:t>
            </a:r>
          </a:p>
          <a:p>
            <a:pPr lvl="1"/>
            <a:r>
              <a:rPr lang="en-US" sz="4000" dirty="0"/>
              <a:t>August 31</a:t>
            </a:r>
            <a:r>
              <a:rPr lang="en-US" sz="4000" baseline="30000" dirty="0"/>
              <a:t>st</a:t>
            </a:r>
            <a:endParaRPr lang="en-US" sz="4000" dirty="0"/>
          </a:p>
          <a:p>
            <a:pPr marL="228600" lvl="1" indent="0">
              <a:buNone/>
            </a:pPr>
            <a:endParaRPr lang="en-US" sz="4000" dirty="0"/>
          </a:p>
          <a:p>
            <a:pPr marL="228600" lvl="1" indent="0">
              <a:buNone/>
            </a:pPr>
            <a:r>
              <a:rPr lang="en-US" sz="2600" dirty="0"/>
              <a:t>No Exceptions Will Be Given, all application documents must be received by these deadlines</a:t>
            </a:r>
          </a:p>
        </p:txBody>
      </p:sp>
    </p:spTree>
    <p:extLst>
      <p:ext uri="{BB962C8B-B14F-4D97-AF65-F5344CB8AC3E}">
        <p14:creationId xmlns:p14="http://schemas.microsoft.com/office/powerpoint/2010/main" val="67800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916CFC-2C5C-423E-A9B6-79B268BA7AD9}"/>
              </a:ext>
            </a:extLst>
          </p:cNvPr>
          <p:cNvSpPr>
            <a:spLocks noGrp="1"/>
          </p:cNvSpPr>
          <p:nvPr>
            <p:ph type="title"/>
          </p:nvPr>
        </p:nvSpPr>
        <p:spPr/>
        <p:txBody>
          <a:bodyPr/>
          <a:lstStyle/>
          <a:p>
            <a:r>
              <a:rPr lang="en-US" dirty="0"/>
              <a:t>Apply to the Program </a:t>
            </a:r>
          </a:p>
        </p:txBody>
      </p:sp>
      <p:sp>
        <p:nvSpPr>
          <p:cNvPr id="5" name="Content Placeholder 4">
            <a:extLst>
              <a:ext uri="{FF2B5EF4-FFF2-40B4-BE49-F238E27FC236}">
                <a16:creationId xmlns:a16="http://schemas.microsoft.com/office/drawing/2014/main" id="{5E9DADD5-536E-4C0B-B75F-3B964233DDF2}"/>
              </a:ext>
            </a:extLst>
          </p:cNvPr>
          <p:cNvSpPr>
            <a:spLocks noGrp="1"/>
          </p:cNvSpPr>
          <p:nvPr>
            <p:ph idx="1"/>
          </p:nvPr>
        </p:nvSpPr>
        <p:spPr>
          <a:xfrm>
            <a:off x="680321" y="2336873"/>
            <a:ext cx="9613861" cy="4416624"/>
          </a:xfrm>
        </p:spPr>
        <p:txBody>
          <a:bodyPr>
            <a:normAutofit fontScale="85000" lnSpcReduction="20000"/>
          </a:bodyPr>
          <a:lstStyle/>
          <a:p>
            <a:r>
              <a:rPr lang="en-US" dirty="0"/>
              <a:t>Nursing applications can be found on the website</a:t>
            </a:r>
          </a:p>
          <a:p>
            <a:r>
              <a:rPr lang="en-US" dirty="0"/>
              <a:t>Review application packet thoroughly </a:t>
            </a:r>
          </a:p>
          <a:p>
            <a:r>
              <a:rPr lang="en-US" dirty="0"/>
              <a:t>Apply to the program!</a:t>
            </a:r>
          </a:p>
          <a:p>
            <a:pPr marL="0" indent="0">
              <a:buNone/>
            </a:pPr>
            <a:endParaRPr lang="en-US" dirty="0"/>
          </a:p>
          <a:p>
            <a:pPr marL="0" indent="0">
              <a:buNone/>
            </a:pPr>
            <a:r>
              <a:rPr lang="en-US" dirty="0"/>
              <a:t>A completed the application includes:</a:t>
            </a:r>
          </a:p>
          <a:p>
            <a:pPr marL="457200" indent="-457200">
              <a:buFont typeface="+mj-lt"/>
              <a:buAutoNum type="arabicPeriod"/>
            </a:pPr>
            <a:r>
              <a:rPr lang="en-US" dirty="0"/>
              <a:t>Completed application pages (application, verification, statement of responsibility)</a:t>
            </a:r>
          </a:p>
          <a:p>
            <a:pPr marL="457200" indent="-457200">
              <a:buFont typeface="+mj-lt"/>
              <a:buAutoNum type="arabicPeriod"/>
            </a:pPr>
            <a:r>
              <a:rPr lang="en-US" dirty="0"/>
              <a:t>Copy of Official Transcripts of ALL institutions attended (PDF’s)</a:t>
            </a:r>
          </a:p>
          <a:p>
            <a:pPr marL="457200" indent="-457200">
              <a:buFont typeface="+mj-lt"/>
              <a:buAutoNum type="arabicPeriod"/>
            </a:pPr>
            <a:r>
              <a:rPr lang="en-US" dirty="0"/>
              <a:t>Eligible HESI A2 Entrance Exam scores</a:t>
            </a:r>
          </a:p>
          <a:p>
            <a:pPr marL="0" indent="0">
              <a:lnSpc>
                <a:spcPct val="100000"/>
              </a:lnSpc>
              <a:buNone/>
            </a:pPr>
            <a:endParaRPr lang="en-US" dirty="0"/>
          </a:p>
          <a:p>
            <a:pPr marL="0" indent="0">
              <a:lnSpc>
                <a:spcPct val="100000"/>
              </a:lnSpc>
              <a:buNone/>
            </a:pPr>
            <a:r>
              <a:rPr lang="en-US" sz="2800" dirty="0"/>
              <a:t>Must be submitted as ONE PDF to </a:t>
            </a:r>
            <a:r>
              <a:rPr lang="en-US" sz="2800" dirty="0">
                <a:hlinkClick r:id="rId2"/>
              </a:rPr>
              <a:t>nursingadmissions@grayson.edu</a:t>
            </a:r>
            <a:r>
              <a:rPr lang="en-US" sz="2800" dirty="0"/>
              <a:t> </a:t>
            </a:r>
          </a:p>
        </p:txBody>
      </p:sp>
    </p:spTree>
    <p:extLst>
      <p:ext uri="{BB962C8B-B14F-4D97-AF65-F5344CB8AC3E}">
        <p14:creationId xmlns:p14="http://schemas.microsoft.com/office/powerpoint/2010/main" val="385691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2011-B938-4AAA-B1CE-30588D47CC41}"/>
              </a:ext>
            </a:extLst>
          </p:cNvPr>
          <p:cNvSpPr>
            <a:spLocks noGrp="1"/>
          </p:cNvSpPr>
          <p:nvPr>
            <p:ph type="title"/>
          </p:nvPr>
        </p:nvSpPr>
        <p:spPr/>
        <p:txBody>
          <a:bodyPr/>
          <a:lstStyle/>
          <a:p>
            <a:r>
              <a:rPr lang="en-US" dirty="0"/>
              <a:t>Grayson College: Who Are We?</a:t>
            </a:r>
          </a:p>
        </p:txBody>
      </p:sp>
      <p:sp>
        <p:nvSpPr>
          <p:cNvPr id="3" name="Content Placeholder 2">
            <a:extLst>
              <a:ext uri="{FF2B5EF4-FFF2-40B4-BE49-F238E27FC236}">
                <a16:creationId xmlns:a16="http://schemas.microsoft.com/office/drawing/2014/main" id="{E6A80D98-D9F8-4D8E-9EC5-8AA489094772}"/>
              </a:ext>
            </a:extLst>
          </p:cNvPr>
          <p:cNvSpPr>
            <a:spLocks noGrp="1"/>
          </p:cNvSpPr>
          <p:nvPr>
            <p:ph idx="1"/>
          </p:nvPr>
        </p:nvSpPr>
        <p:spPr>
          <a:xfrm>
            <a:off x="680321" y="2336872"/>
            <a:ext cx="6330079" cy="3767899"/>
          </a:xfrm>
        </p:spPr>
        <p:txBody>
          <a:bodyPr>
            <a:normAutofit fontScale="77500" lnSpcReduction="20000"/>
          </a:bodyPr>
          <a:lstStyle/>
          <a:p>
            <a:pPr fontAlgn="base"/>
            <a:r>
              <a:rPr lang="en-US" b="1" dirty="0"/>
              <a:t>Location</a:t>
            </a:r>
          </a:p>
          <a:p>
            <a:pPr lvl="1" fontAlgn="base"/>
            <a:r>
              <a:rPr lang="en-US" dirty="0"/>
              <a:t>Main Campus is located in Denison, TX and </a:t>
            </a:r>
          </a:p>
          <a:p>
            <a:pPr lvl="1" fontAlgn="base"/>
            <a:r>
              <a:rPr lang="en-US" dirty="0"/>
              <a:t>South Campus is located in Van Alstyne, TX</a:t>
            </a:r>
          </a:p>
          <a:p>
            <a:pPr fontAlgn="base"/>
            <a:r>
              <a:rPr lang="en-US" b="1" dirty="0"/>
              <a:t>Size</a:t>
            </a:r>
          </a:p>
          <a:p>
            <a:pPr lvl="1" fontAlgn="base"/>
            <a:r>
              <a:rPr lang="en-US" b="1" dirty="0"/>
              <a:t>Approximately 3,000 students</a:t>
            </a:r>
          </a:p>
          <a:p>
            <a:pPr fontAlgn="base"/>
            <a:r>
              <a:rPr lang="en-US" dirty="0"/>
              <a:t>Atmosphere</a:t>
            </a:r>
          </a:p>
          <a:p>
            <a:pPr lvl="1" fontAlgn="base"/>
            <a:r>
              <a:rPr lang="en-US" dirty="0"/>
              <a:t>Community-oriented, university-feel, pedestrian campus</a:t>
            </a:r>
          </a:p>
          <a:p>
            <a:pPr fontAlgn="base"/>
            <a:r>
              <a:rPr lang="en-US" b="1" dirty="0"/>
              <a:t>Rankings</a:t>
            </a:r>
          </a:p>
          <a:p>
            <a:pPr lvl="1" fontAlgn="base"/>
            <a:r>
              <a:rPr lang="en-US" dirty="0"/>
              <a:t>#13 Top 50 Best Value Community Colleges 2020</a:t>
            </a:r>
          </a:p>
          <a:p>
            <a:pPr lvl="1" fontAlgn="base"/>
            <a:r>
              <a:rPr lang="en-US" dirty="0"/>
              <a:t>#8 Texas Community Colleges By Tuition Cost</a:t>
            </a:r>
          </a:p>
          <a:p>
            <a:pPr lvl="1"/>
            <a:r>
              <a:rPr lang="en-US" dirty="0"/>
              <a:t>#20 Best Community Colleges in Texas by Salary Potential</a:t>
            </a:r>
          </a:p>
        </p:txBody>
      </p:sp>
      <p:pic>
        <p:nvPicPr>
          <p:cNvPr id="1034" name="Picture 10" descr="https://lh3.googleusercontent.com/zduZ9_0-8IoMnD4CTlLODMSIzmaRED79TBQrVbOqH9FcyJxX7BRv8DCId0Lj8egbZnLH8eudMIyZe-f-YzmOoLdv7rs28qQzvJ51lgPVAnh-5o05OGaPi4CRiMb43jkBTO7tltvCj04">
            <a:extLst>
              <a:ext uri="{FF2B5EF4-FFF2-40B4-BE49-F238E27FC236}">
                <a16:creationId xmlns:a16="http://schemas.microsoft.com/office/drawing/2014/main" id="{1F16A8AE-7B35-4FB2-B0E6-2795FD3284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8319" y="2194560"/>
            <a:ext cx="2529224" cy="16851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lh3.googleusercontent.com/9nl8kPzM4edOQfyzhMuxib_2yYGzpKJO4RYT5--F5OtC4wQeQJTkUvSdpyifkrMHH2XFTLqy4IqFOSnD70FkGZA2riI63rGZfMirw-gVXh1WJv4Rfe-I5yJl6Wxk0RgJjQo3ssSqTvA">
            <a:extLst>
              <a:ext uri="{FF2B5EF4-FFF2-40B4-BE49-F238E27FC236}">
                <a16:creationId xmlns:a16="http://schemas.microsoft.com/office/drawing/2014/main" id="{4A3440BE-31C3-4596-8635-41D5AC4BD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343400"/>
            <a:ext cx="2521566" cy="157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4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Submitting Your Application</a:t>
            </a:r>
          </a:p>
        </p:txBody>
      </p:sp>
      <p:sp>
        <p:nvSpPr>
          <p:cNvPr id="3" name="Content Placeholder 2"/>
          <p:cNvSpPr>
            <a:spLocks noGrp="1"/>
          </p:cNvSpPr>
          <p:nvPr>
            <p:ph idx="1"/>
          </p:nvPr>
        </p:nvSpPr>
        <p:spPr>
          <a:xfrm>
            <a:off x="1524000" y="1828799"/>
            <a:ext cx="9906000" cy="4572001"/>
          </a:xfrm>
        </p:spPr>
        <p:txBody>
          <a:bodyPr>
            <a:normAutofit/>
          </a:bodyPr>
          <a:lstStyle/>
          <a:p>
            <a:pPr>
              <a:spcBef>
                <a:spcPts val="1333"/>
              </a:spcBef>
            </a:pPr>
            <a:r>
              <a:rPr lang="en-US" sz="1600" dirty="0">
                <a:solidFill>
                  <a:srgbClr val="434343"/>
                </a:solidFill>
                <a:latin typeface="Arial"/>
                <a:ea typeface="Arial"/>
                <a:cs typeface="Arial"/>
                <a:sym typeface="Arial"/>
              </a:rPr>
              <a:t>Check your emails regularly for updates and correspondence regarding program requirements (such as the background check process).</a:t>
            </a:r>
          </a:p>
          <a:p>
            <a:pPr>
              <a:spcBef>
                <a:spcPts val="1333"/>
              </a:spcBef>
            </a:pPr>
            <a:r>
              <a:rPr lang="en-US" sz="1600" dirty="0">
                <a:solidFill>
                  <a:srgbClr val="434343"/>
                </a:solidFill>
                <a:latin typeface="Arial"/>
                <a:ea typeface="Arial"/>
                <a:cs typeface="Arial"/>
                <a:sym typeface="Arial"/>
              </a:rPr>
              <a:t>Maintain an updated file – address, name change, etc.</a:t>
            </a:r>
          </a:p>
          <a:p>
            <a:pPr>
              <a:spcBef>
                <a:spcPts val="1333"/>
              </a:spcBef>
            </a:pPr>
            <a:r>
              <a:rPr lang="en-US" sz="1600" dirty="0">
                <a:solidFill>
                  <a:srgbClr val="434343"/>
                </a:solidFill>
                <a:latin typeface="Arial"/>
                <a:ea typeface="Arial"/>
                <a:cs typeface="Arial"/>
                <a:sym typeface="Arial"/>
              </a:rPr>
              <a:t>Applicants should not expect reminders for missing documents at any point throughout the application period, these will not be provided due to a high volume of applicants.</a:t>
            </a:r>
          </a:p>
          <a:p>
            <a:pPr>
              <a:spcBef>
                <a:spcPts val="1333"/>
              </a:spcBef>
            </a:pPr>
            <a:r>
              <a:rPr lang="en-US" sz="1600" dirty="0">
                <a:solidFill>
                  <a:srgbClr val="434343"/>
                </a:solidFill>
                <a:latin typeface="Arial"/>
                <a:ea typeface="Arial"/>
                <a:cs typeface="Arial"/>
                <a:sym typeface="Arial"/>
              </a:rPr>
              <a:t>Applicants must ensure any documents submitted to our office have been received before pertinent deadlines. The Nursing Department is not responsible for lost or late submissions. </a:t>
            </a:r>
          </a:p>
          <a:p>
            <a:pPr>
              <a:spcBef>
                <a:spcPts val="1333"/>
              </a:spcBef>
            </a:pPr>
            <a:r>
              <a:rPr lang="en-US" sz="1600" dirty="0">
                <a:solidFill>
                  <a:srgbClr val="434343"/>
                </a:solidFill>
                <a:latin typeface="Arial"/>
                <a:ea typeface="Arial"/>
                <a:cs typeface="Arial"/>
                <a:sym typeface="Arial"/>
              </a:rPr>
              <a:t>A 1-2 business day confirmation email reply is always sent to applicants after they submit documents.</a:t>
            </a:r>
          </a:p>
          <a:p>
            <a:pPr>
              <a:spcBef>
                <a:spcPts val="1333"/>
              </a:spcBef>
            </a:pPr>
            <a:r>
              <a:rPr lang="en-US" sz="1600" dirty="0">
                <a:solidFill>
                  <a:srgbClr val="434343"/>
                </a:solidFill>
                <a:latin typeface="Arial"/>
                <a:ea typeface="Arial"/>
                <a:cs typeface="Arial"/>
                <a:sym typeface="Arial"/>
              </a:rPr>
              <a:t>Begin background check process for Texas Board of Nursing</a:t>
            </a:r>
          </a:p>
          <a:p>
            <a:endParaRPr lang="en-US" dirty="0"/>
          </a:p>
        </p:txBody>
      </p:sp>
      <p:pic>
        <p:nvPicPr>
          <p:cNvPr id="4" name="Google Shape;253;p28"/>
          <p:cNvPicPr preferRelativeResize="0"/>
          <p:nvPr/>
        </p:nvPicPr>
        <p:blipFill rotWithShape="1">
          <a:blip r:embed="rId2">
            <a:alphaModFix/>
          </a:blip>
          <a:srcRect t="25461" b="25461"/>
          <a:stretch/>
        </p:blipFill>
        <p:spPr>
          <a:xfrm>
            <a:off x="769367" y="4919567"/>
            <a:ext cx="10272965" cy="1497267"/>
          </a:xfrm>
          <a:prstGeom prst="rect">
            <a:avLst/>
          </a:prstGeom>
          <a:noFill/>
          <a:ln>
            <a:noFill/>
          </a:ln>
        </p:spPr>
      </p:pic>
    </p:spTree>
    <p:extLst>
      <p:ext uri="{BB962C8B-B14F-4D97-AF65-F5344CB8AC3E}">
        <p14:creationId xmlns:p14="http://schemas.microsoft.com/office/powerpoint/2010/main" val="31065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Check Process</a:t>
            </a:r>
          </a:p>
        </p:txBody>
      </p:sp>
      <p:pic>
        <p:nvPicPr>
          <p:cNvPr id="4" name="Google Shape;259;p29"/>
          <p:cNvPicPr preferRelativeResize="0">
            <a:picLocks noGrp="1"/>
          </p:cNvPicPr>
          <p:nvPr>
            <p:ph idx="1"/>
          </p:nvPr>
        </p:nvPicPr>
        <p:blipFill rotWithShape="1">
          <a:blip r:embed="rId2">
            <a:alphaModFix/>
          </a:blip>
          <a:srcRect l="7397" r="7278"/>
          <a:stretch/>
        </p:blipFill>
        <p:spPr>
          <a:xfrm>
            <a:off x="2148278" y="1828800"/>
            <a:ext cx="7895444" cy="4572000"/>
          </a:xfrm>
          <a:prstGeom prst="rect">
            <a:avLst/>
          </a:prstGeom>
          <a:noFill/>
          <a:ln>
            <a:noFill/>
          </a:ln>
        </p:spPr>
      </p:pic>
    </p:spTree>
    <p:extLst>
      <p:ext uri="{BB962C8B-B14F-4D97-AF65-F5344CB8AC3E}">
        <p14:creationId xmlns:p14="http://schemas.microsoft.com/office/powerpoint/2010/main" val="88458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355B3-E804-45AB-AB2D-B70D7CAB3E77}"/>
              </a:ext>
            </a:extLst>
          </p:cNvPr>
          <p:cNvSpPr>
            <a:spLocks noGrp="1"/>
          </p:cNvSpPr>
          <p:nvPr>
            <p:ph type="title"/>
          </p:nvPr>
        </p:nvSpPr>
        <p:spPr/>
        <p:txBody>
          <a:bodyPr/>
          <a:lstStyle/>
          <a:p>
            <a:r>
              <a:rPr lang="en-US" dirty="0"/>
              <a:t>Admissions Decision</a:t>
            </a:r>
          </a:p>
        </p:txBody>
      </p:sp>
      <p:sp>
        <p:nvSpPr>
          <p:cNvPr id="5" name="Content Placeholder 4">
            <a:extLst>
              <a:ext uri="{FF2B5EF4-FFF2-40B4-BE49-F238E27FC236}">
                <a16:creationId xmlns:a16="http://schemas.microsoft.com/office/drawing/2014/main" id="{FB0D8EBD-1621-4B08-8F39-9B3F97C35F2D}"/>
              </a:ext>
            </a:extLst>
          </p:cNvPr>
          <p:cNvSpPr>
            <a:spLocks noGrp="1"/>
          </p:cNvSpPr>
          <p:nvPr>
            <p:ph idx="1"/>
          </p:nvPr>
        </p:nvSpPr>
        <p:spPr/>
        <p:txBody>
          <a:bodyPr>
            <a:normAutofit/>
          </a:bodyPr>
          <a:lstStyle/>
          <a:p>
            <a:r>
              <a:rPr lang="en-US" sz="2000" dirty="0"/>
              <a:t>Applicants will receive an email through their </a:t>
            </a:r>
            <a:r>
              <a:rPr lang="en-US" sz="2000" dirty="0" err="1"/>
              <a:t>MyViking</a:t>
            </a:r>
            <a:r>
              <a:rPr lang="en-US" sz="2000" dirty="0"/>
              <a:t> email account with their admissions decision </a:t>
            </a:r>
          </a:p>
          <a:p>
            <a:r>
              <a:rPr lang="en-US" sz="2000" dirty="0"/>
              <a:t>A waiting list will be used</a:t>
            </a:r>
          </a:p>
          <a:p>
            <a:r>
              <a:rPr lang="en-US" sz="2000" dirty="0"/>
              <a:t>Applicants on the waiting list will receive an email to their </a:t>
            </a:r>
            <a:r>
              <a:rPr lang="en-US" sz="2000" dirty="0" err="1"/>
              <a:t>MyViking</a:t>
            </a:r>
            <a:r>
              <a:rPr lang="en-US" sz="2000" dirty="0"/>
              <a:t> email if offered a seat on the Acceptance List</a:t>
            </a:r>
          </a:p>
          <a:p>
            <a:r>
              <a:rPr lang="en-US" sz="2000" dirty="0"/>
              <a:t>Information regarding the waiting list (size or position on the list) will not be disclosed to applicants</a:t>
            </a:r>
          </a:p>
          <a:p>
            <a:r>
              <a:rPr lang="en-US" sz="2000" dirty="0"/>
              <a:t>If accepted you will be required to supply BON clearance documents, immunizations, and all other required documents by specified deadline</a:t>
            </a:r>
          </a:p>
          <a:p>
            <a:pPr marL="0" indent="0">
              <a:buNone/>
            </a:pPr>
            <a:endParaRPr lang="en-US" sz="2000" dirty="0"/>
          </a:p>
          <a:p>
            <a:pPr marL="228600" lvl="1" indent="0">
              <a:buNone/>
            </a:pPr>
            <a:r>
              <a:rPr lang="en-US" sz="2000" dirty="0"/>
              <a:t>**See Information Packet and website for a list of required immunizations** </a:t>
            </a:r>
          </a:p>
        </p:txBody>
      </p:sp>
    </p:spTree>
    <p:extLst>
      <p:ext uri="{BB962C8B-B14F-4D97-AF65-F5344CB8AC3E}">
        <p14:creationId xmlns:p14="http://schemas.microsoft.com/office/powerpoint/2010/main" val="269259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lstStyle/>
          <a:p>
            <a:r>
              <a:rPr lang="en-US" dirty="0"/>
              <a:t>General Questions</a:t>
            </a:r>
          </a:p>
          <a:p>
            <a:pPr lvl="1"/>
            <a:r>
              <a:rPr lang="en-US" dirty="0"/>
              <a:t>Email:  </a:t>
            </a:r>
            <a:r>
              <a:rPr lang="en-US" dirty="0">
                <a:hlinkClick r:id="rId2"/>
              </a:rPr>
              <a:t>nursing@grayson.edu</a:t>
            </a:r>
            <a:endParaRPr lang="en-US" dirty="0"/>
          </a:p>
          <a:p>
            <a:pPr marL="228600" lvl="1" indent="0">
              <a:buNone/>
            </a:pPr>
            <a:endParaRPr lang="en-US" dirty="0"/>
          </a:p>
          <a:p>
            <a:r>
              <a:rPr lang="en-US" dirty="0"/>
              <a:t>Academic Advising – Registration – Courses – Transfer Work </a:t>
            </a:r>
          </a:p>
          <a:p>
            <a:pPr lvl="1"/>
            <a:r>
              <a:rPr lang="en-US" dirty="0"/>
              <a:t>Contact your Success Coach</a:t>
            </a:r>
          </a:p>
          <a:p>
            <a:pPr lvl="1"/>
            <a:endParaRPr lang="en-US" dirty="0"/>
          </a:p>
          <a:p>
            <a:pPr lvl="1"/>
            <a:endParaRPr lang="en-US" dirty="0"/>
          </a:p>
          <a:p>
            <a:pPr marL="228600" lvl="1" indent="0">
              <a:buNone/>
            </a:pPr>
            <a:endParaRPr lang="en-US" dirty="0"/>
          </a:p>
        </p:txBody>
      </p:sp>
    </p:spTree>
    <p:extLst>
      <p:ext uri="{BB962C8B-B14F-4D97-AF65-F5344CB8AC3E}">
        <p14:creationId xmlns:p14="http://schemas.microsoft.com/office/powerpoint/2010/main" val="129873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Vocational Nursing Program</a:t>
            </a:r>
          </a:p>
        </p:txBody>
      </p:sp>
    </p:spTree>
    <p:extLst>
      <p:ext uri="{BB962C8B-B14F-4D97-AF65-F5344CB8AC3E}">
        <p14:creationId xmlns:p14="http://schemas.microsoft.com/office/powerpoint/2010/main" val="37430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Grayson College Vocational Nursing program</a:t>
            </a:r>
          </a:p>
        </p:txBody>
      </p:sp>
      <p:sp>
        <p:nvSpPr>
          <p:cNvPr id="3" name="Content Placeholder 2"/>
          <p:cNvSpPr>
            <a:spLocks noGrp="1"/>
          </p:cNvSpPr>
          <p:nvPr>
            <p:ph idx="1"/>
          </p:nvPr>
        </p:nvSpPr>
        <p:spPr/>
        <p:txBody>
          <a:bodyPr>
            <a:normAutofit fontScale="92500" lnSpcReduction="10000"/>
          </a:bodyPr>
          <a:lstStyle/>
          <a:p>
            <a:r>
              <a:rPr lang="en-US" dirty="0"/>
              <a:t>Requires 42 credit hours</a:t>
            </a:r>
          </a:p>
          <a:p>
            <a:r>
              <a:rPr lang="en-US" dirty="0"/>
              <a:t>Completed in 12 months. </a:t>
            </a:r>
          </a:p>
          <a:p>
            <a:r>
              <a:rPr lang="en-US" dirty="0"/>
              <a:t>Meet five days a week and is considered a full time program. </a:t>
            </a:r>
          </a:p>
          <a:p>
            <a:r>
              <a:rPr lang="en-US" dirty="0"/>
              <a:t>Classes begin in August, and students complete three (3) semesters and one (1) mini-</a:t>
            </a:r>
            <a:r>
              <a:rPr lang="en-US" dirty="0" err="1"/>
              <a:t>mester</a:t>
            </a:r>
            <a:r>
              <a:rPr lang="en-US" dirty="0"/>
              <a:t> with scheduled breaks, completing the program the next July. </a:t>
            </a:r>
          </a:p>
          <a:p>
            <a:r>
              <a:rPr lang="en-US" dirty="0"/>
              <a:t>Clinical course rotations may vary to include day or evening shifts. </a:t>
            </a:r>
          </a:p>
          <a:p>
            <a:r>
              <a:rPr lang="en-US" dirty="0"/>
              <a:t>Upon successful completion of the program, graduates are awarded a certificate in vocational nursing. Graduates must subsequently apply to take the NCLEX-PN exam. If successfully completed, the graduate will be issued a license to practice nursing as a licensed vocational nurse (LVN) by the Texas Board of Nursing</a:t>
            </a:r>
          </a:p>
        </p:txBody>
      </p:sp>
    </p:spTree>
    <p:extLst>
      <p:ext uri="{BB962C8B-B14F-4D97-AF65-F5344CB8AC3E}">
        <p14:creationId xmlns:p14="http://schemas.microsoft.com/office/powerpoint/2010/main" val="415548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Courses</a:t>
            </a:r>
          </a:p>
        </p:txBody>
      </p:sp>
      <p:sp>
        <p:nvSpPr>
          <p:cNvPr id="3" name="Content Placeholder 2"/>
          <p:cNvSpPr>
            <a:spLocks noGrp="1"/>
          </p:cNvSpPr>
          <p:nvPr>
            <p:ph sz="half" idx="1"/>
          </p:nvPr>
        </p:nvSpPr>
        <p:spPr>
          <a:xfrm>
            <a:off x="838200" y="1825625"/>
            <a:ext cx="4099560" cy="4351338"/>
          </a:xfrm>
        </p:spPr>
        <p:txBody>
          <a:bodyPr>
            <a:normAutofit fontScale="25000" lnSpcReduction="20000"/>
          </a:bodyPr>
          <a:lstStyle/>
          <a:p>
            <a:pPr marL="0" indent="0">
              <a:buNone/>
            </a:pPr>
            <a:r>
              <a:rPr lang="en-US" sz="5600" b="1" u="sng" dirty="0"/>
              <a:t>Pre-Requisite </a:t>
            </a:r>
            <a:r>
              <a:rPr lang="en-US" sz="5600" dirty="0"/>
              <a:t>	</a:t>
            </a:r>
          </a:p>
          <a:p>
            <a:r>
              <a:rPr lang="en-US" sz="5600" dirty="0"/>
              <a:t>BIOL 2404 Survey of Anatomy and Physiology </a:t>
            </a:r>
          </a:p>
          <a:p>
            <a:r>
              <a:rPr lang="en-US" sz="5600" dirty="0"/>
              <a:t>--- OR -- Anatomy and Physiology I &amp; II with Lab component 	</a:t>
            </a:r>
          </a:p>
          <a:p>
            <a:pPr marL="0" indent="0">
              <a:buNone/>
            </a:pPr>
            <a:endParaRPr lang="en-US" sz="5600" dirty="0"/>
          </a:p>
          <a:p>
            <a:pPr marL="0" indent="0">
              <a:buNone/>
            </a:pPr>
            <a:r>
              <a:rPr lang="en-US" sz="5600" dirty="0"/>
              <a:t>	</a:t>
            </a:r>
          </a:p>
          <a:p>
            <a:pPr marL="0" indent="0">
              <a:buNone/>
            </a:pPr>
            <a:r>
              <a:rPr lang="en-US" sz="5600" b="1" u="sng" dirty="0"/>
              <a:t>First (Fall) Semester </a:t>
            </a:r>
            <a:r>
              <a:rPr lang="en-US" sz="5600" u="sng" dirty="0"/>
              <a:t>	</a:t>
            </a:r>
          </a:p>
          <a:p>
            <a:r>
              <a:rPr lang="en-US" sz="5600" dirty="0"/>
              <a:t>VNSG 1226 Gerontology</a:t>
            </a:r>
          </a:p>
          <a:p>
            <a:r>
              <a:rPr lang="en-US" sz="5600" dirty="0"/>
              <a:t>VNSG 1304 Foundations of Nursing</a:t>
            </a:r>
          </a:p>
          <a:p>
            <a:r>
              <a:rPr lang="en-US" sz="5600" dirty="0"/>
              <a:t>VNSG 1502 Applied Nursing Skills I</a:t>
            </a:r>
          </a:p>
          <a:p>
            <a:r>
              <a:rPr lang="en-US" sz="5600" dirty="0"/>
              <a:t>VNSG 1360 LVN Clinical Training I </a:t>
            </a:r>
            <a:r>
              <a:rPr lang="en-US" dirty="0"/>
              <a:t>	</a:t>
            </a:r>
          </a:p>
          <a:p>
            <a:endParaRPr lang="en-US" dirty="0"/>
          </a:p>
        </p:txBody>
      </p:sp>
      <p:sp>
        <p:nvSpPr>
          <p:cNvPr id="5" name="Content Placeholder 4"/>
          <p:cNvSpPr>
            <a:spLocks noGrp="1"/>
          </p:cNvSpPr>
          <p:nvPr>
            <p:ph sz="half" idx="2"/>
          </p:nvPr>
        </p:nvSpPr>
        <p:spPr>
          <a:xfrm>
            <a:off x="5328459" y="1752600"/>
            <a:ext cx="5339541" cy="4800600"/>
          </a:xfrm>
        </p:spPr>
        <p:txBody>
          <a:bodyPr>
            <a:normAutofit fontScale="25000" lnSpcReduction="20000"/>
          </a:bodyPr>
          <a:lstStyle/>
          <a:p>
            <a:pPr marL="0" indent="0">
              <a:buNone/>
            </a:pPr>
            <a:r>
              <a:rPr lang="en-US" sz="4800" b="1" u="sng" dirty="0"/>
              <a:t>Second (Spring) Semester </a:t>
            </a:r>
            <a:r>
              <a:rPr lang="en-US" sz="4800" dirty="0"/>
              <a:t>	</a:t>
            </a:r>
          </a:p>
          <a:p>
            <a:r>
              <a:rPr lang="en-US" sz="4800" dirty="0"/>
              <a:t>VNSG 1509 Nursing in Health and Illness II</a:t>
            </a:r>
          </a:p>
          <a:p>
            <a:r>
              <a:rPr lang="en-US" sz="4800" dirty="0"/>
              <a:t>VNSG 1230 Maternal-Neonatal Nursing</a:t>
            </a:r>
          </a:p>
          <a:p>
            <a:r>
              <a:rPr lang="en-US" sz="4800" dirty="0"/>
              <a:t>VNSG 1238 Mental Health Nursing</a:t>
            </a:r>
          </a:p>
          <a:p>
            <a:r>
              <a:rPr lang="en-US" sz="4800" dirty="0"/>
              <a:t>VNSG 1361 LVN Clinical Training II	</a:t>
            </a:r>
          </a:p>
          <a:p>
            <a:pPr marL="0" indent="0">
              <a:buNone/>
            </a:pPr>
            <a:r>
              <a:rPr lang="en-US" sz="4800" b="1" u="sng" dirty="0"/>
              <a:t>Second Semester (Spring) </a:t>
            </a:r>
            <a:r>
              <a:rPr lang="en-US" sz="4800" b="1" u="sng" dirty="0" err="1"/>
              <a:t>Minimester</a:t>
            </a:r>
            <a:r>
              <a:rPr lang="en-US" sz="4800" b="1" u="sng" dirty="0"/>
              <a:t> </a:t>
            </a:r>
            <a:r>
              <a:rPr lang="en-US" sz="4800" dirty="0"/>
              <a:t>	</a:t>
            </a:r>
          </a:p>
          <a:p>
            <a:r>
              <a:rPr lang="en-US" sz="4800" dirty="0"/>
              <a:t>VNSG 1219 Leadership and Professional Development</a:t>
            </a:r>
          </a:p>
          <a:p>
            <a:r>
              <a:rPr lang="en-US" sz="4800" dirty="0"/>
              <a:t>VNSG 1162 LVN Clinical Training III</a:t>
            </a:r>
          </a:p>
          <a:p>
            <a:pPr marL="0" indent="0">
              <a:buNone/>
            </a:pPr>
            <a:r>
              <a:rPr lang="en-US" sz="4800" b="1" u="sng" dirty="0"/>
              <a:t>Third (Summer) Semester </a:t>
            </a:r>
            <a:r>
              <a:rPr lang="en-US" sz="4800" u="sng" dirty="0"/>
              <a:t>	</a:t>
            </a:r>
          </a:p>
          <a:p>
            <a:r>
              <a:rPr lang="en-US" sz="4800" dirty="0"/>
              <a:t>VNSG 2510 Nursing in Health and Illness III</a:t>
            </a:r>
          </a:p>
          <a:p>
            <a:r>
              <a:rPr lang="en-US" sz="4800" dirty="0"/>
              <a:t> VNSG 1334 Pediatrics (Hybrid)</a:t>
            </a:r>
          </a:p>
          <a:p>
            <a:r>
              <a:rPr lang="en-US" sz="4800" dirty="0"/>
              <a:t>VNSG 1262 LVN Clinical Training IV</a:t>
            </a:r>
          </a:p>
          <a:p>
            <a:pPr marL="0" indent="0">
              <a:buNone/>
            </a:pPr>
            <a:endParaRPr lang="en-US" sz="4400" dirty="0"/>
          </a:p>
          <a:p>
            <a:endParaRPr lang="en-US" sz="2000" dirty="0"/>
          </a:p>
        </p:txBody>
      </p:sp>
    </p:spTree>
    <p:extLst>
      <p:ext uri="{BB962C8B-B14F-4D97-AF65-F5344CB8AC3E}">
        <p14:creationId xmlns:p14="http://schemas.microsoft.com/office/powerpoint/2010/main" val="322023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09DF-E1F5-4B0D-85EB-24A466640955}"/>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7747A1FE-2F68-4FA5-B83C-292B267BB69E}"/>
              </a:ext>
            </a:extLst>
          </p:cNvPr>
          <p:cNvSpPr>
            <a:spLocks noGrp="1"/>
          </p:cNvSpPr>
          <p:nvPr>
            <p:ph idx="1"/>
          </p:nvPr>
        </p:nvSpPr>
        <p:spPr>
          <a:xfrm>
            <a:off x="680320" y="2336873"/>
            <a:ext cx="10698879" cy="3599316"/>
          </a:xfrm>
        </p:spPr>
        <p:txBody>
          <a:bodyPr/>
          <a:lstStyle/>
          <a:p>
            <a:r>
              <a:rPr lang="en-US" dirty="0"/>
              <a:t>The </a:t>
            </a:r>
            <a:r>
              <a:rPr lang="en-US" dirty="0" err="1"/>
              <a:t>VN</a:t>
            </a:r>
            <a:r>
              <a:rPr lang="en-US" dirty="0"/>
              <a:t> require a 2-part application process:</a:t>
            </a:r>
          </a:p>
          <a:p>
            <a:endParaRPr lang="en-US" dirty="0"/>
          </a:p>
          <a:p>
            <a:r>
              <a:rPr lang="en-US" dirty="0"/>
              <a:t>1. Apply to Grayson College </a:t>
            </a:r>
          </a:p>
          <a:p>
            <a:r>
              <a:rPr lang="en-US" dirty="0"/>
              <a:t>2. Apply to the Nursing Program</a:t>
            </a:r>
          </a:p>
          <a:p>
            <a:endParaRPr lang="en-US" dirty="0"/>
          </a:p>
          <a:p>
            <a:r>
              <a:rPr lang="en-US" dirty="0"/>
              <a:t>For </a:t>
            </a:r>
            <a:r>
              <a:rPr lang="en-US" b="1" dirty="0"/>
              <a:t>academic advising</a:t>
            </a:r>
            <a:r>
              <a:rPr lang="en-US" dirty="0"/>
              <a:t>, please apply to Grayson College and connect with your assigned Success Coach through your </a:t>
            </a:r>
            <a:r>
              <a:rPr lang="en-US" dirty="0" err="1"/>
              <a:t>MyViking</a:t>
            </a:r>
            <a:r>
              <a:rPr lang="en-US" dirty="0"/>
              <a:t> student account. </a:t>
            </a:r>
          </a:p>
        </p:txBody>
      </p:sp>
    </p:spTree>
    <p:extLst>
      <p:ext uri="{BB962C8B-B14F-4D97-AF65-F5344CB8AC3E}">
        <p14:creationId xmlns:p14="http://schemas.microsoft.com/office/powerpoint/2010/main" val="18225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IMPORTANT DATE TO REMEMBER: </a:t>
            </a:r>
            <a:br>
              <a:rPr lang="en-US" dirty="0"/>
            </a:br>
            <a:endParaRPr lang="en-US" dirty="0"/>
          </a:p>
        </p:txBody>
      </p:sp>
      <p:sp>
        <p:nvSpPr>
          <p:cNvPr id="3" name="Content Placeholder 2"/>
          <p:cNvSpPr>
            <a:spLocks noGrp="1"/>
          </p:cNvSpPr>
          <p:nvPr>
            <p:ph idx="1"/>
          </p:nvPr>
        </p:nvSpPr>
        <p:spPr/>
        <p:txBody>
          <a:bodyPr/>
          <a:lstStyle/>
          <a:p>
            <a:endParaRPr lang="en-US" dirty="0"/>
          </a:p>
          <a:p>
            <a:r>
              <a:rPr lang="en-US" b="1" dirty="0"/>
              <a:t>JUNE 10 </a:t>
            </a:r>
            <a:endParaRPr lang="en-US" dirty="0"/>
          </a:p>
          <a:p>
            <a:r>
              <a:rPr lang="en-US" b="1" dirty="0"/>
              <a:t>Last day to submit application </a:t>
            </a:r>
            <a:r>
              <a:rPr lang="en-US" b="1" i="1" dirty="0"/>
              <a:t>and </a:t>
            </a:r>
            <a:r>
              <a:rPr lang="en-US" b="1" dirty="0"/>
              <a:t>required paperwork </a:t>
            </a:r>
            <a:endParaRPr lang="en-US" dirty="0"/>
          </a:p>
          <a:p>
            <a:r>
              <a:rPr lang="en-US" b="1" dirty="0"/>
              <a:t>(If June 10 falls on a Friday, Saturday or Sunday, the following MONDAY will be the deadline) </a:t>
            </a:r>
          </a:p>
          <a:p>
            <a:r>
              <a:rPr lang="en-US" b="1" dirty="0"/>
              <a:t>Submit to: LVN@grayson.edu </a:t>
            </a:r>
            <a:endParaRPr lang="en-US" dirty="0"/>
          </a:p>
          <a:p>
            <a:endParaRPr lang="en-US" dirty="0"/>
          </a:p>
        </p:txBody>
      </p:sp>
    </p:spTree>
    <p:extLst>
      <p:ext uri="{BB962C8B-B14F-4D97-AF65-F5344CB8AC3E}">
        <p14:creationId xmlns:p14="http://schemas.microsoft.com/office/powerpoint/2010/main" val="61502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a:t>
            </a:r>
          </a:p>
        </p:txBody>
      </p:sp>
      <p:sp>
        <p:nvSpPr>
          <p:cNvPr id="3" name="Content Placeholder 2"/>
          <p:cNvSpPr>
            <a:spLocks noGrp="1"/>
          </p:cNvSpPr>
          <p:nvPr>
            <p:ph idx="1"/>
          </p:nvPr>
        </p:nvSpPr>
        <p:spPr/>
        <p:txBody>
          <a:bodyPr>
            <a:normAutofit fontScale="40000" lnSpcReduction="20000"/>
          </a:bodyPr>
          <a:lstStyle/>
          <a:p>
            <a:pPr marL="0" indent="0">
              <a:buNone/>
            </a:pPr>
            <a:r>
              <a:rPr lang="en-US" b="1" dirty="0"/>
              <a:t>1. </a:t>
            </a:r>
            <a:r>
              <a:rPr lang="en-US" sz="2900" b="1" dirty="0"/>
              <a:t>Application to Grayson College </a:t>
            </a:r>
          </a:p>
          <a:p>
            <a:pPr marL="0" indent="0">
              <a:buNone/>
            </a:pPr>
            <a:r>
              <a:rPr lang="en-US" sz="2900" dirty="0"/>
              <a:t>▪ Online at www.grayson.edu </a:t>
            </a:r>
          </a:p>
          <a:p>
            <a:pPr marL="0" indent="0">
              <a:buNone/>
            </a:pPr>
            <a:r>
              <a:rPr lang="en-US" sz="2900" b="1" dirty="0"/>
              <a:t>2. Application to the </a:t>
            </a:r>
            <a:r>
              <a:rPr lang="en-US" sz="2900" b="1" dirty="0" err="1"/>
              <a:t>VN</a:t>
            </a:r>
            <a:r>
              <a:rPr lang="en-US" sz="2900" b="1" dirty="0"/>
              <a:t> Program </a:t>
            </a:r>
          </a:p>
          <a:p>
            <a:pPr marL="0" indent="0">
              <a:buNone/>
            </a:pPr>
            <a:r>
              <a:rPr lang="en-US" sz="2900" b="1" dirty="0"/>
              <a:t>3. High school or GED transcripts: </a:t>
            </a:r>
          </a:p>
          <a:p>
            <a:pPr marL="0" indent="0">
              <a:buNone/>
            </a:pPr>
            <a:r>
              <a:rPr lang="en-US" sz="2900" dirty="0"/>
              <a:t>▪ Send official transcripts to Grayson College (to Admissions Office or your advisor) </a:t>
            </a:r>
          </a:p>
          <a:p>
            <a:pPr marL="0" indent="0">
              <a:buNone/>
            </a:pPr>
            <a:r>
              <a:rPr lang="en-US" sz="2900" dirty="0"/>
              <a:t>▪ Send a copy to the </a:t>
            </a:r>
            <a:r>
              <a:rPr lang="en-US" sz="2900" dirty="0" err="1"/>
              <a:t>VN</a:t>
            </a:r>
            <a:r>
              <a:rPr lang="en-US" sz="2900" dirty="0"/>
              <a:t> program assistant </a:t>
            </a:r>
          </a:p>
          <a:p>
            <a:pPr marL="0" indent="0">
              <a:buNone/>
            </a:pPr>
            <a:r>
              <a:rPr lang="en-US" sz="2900" b="1" dirty="0"/>
              <a:t>4. Completion of the </a:t>
            </a:r>
            <a:r>
              <a:rPr lang="en-US" sz="2900" b="1" dirty="0" err="1"/>
              <a:t>TSI</a:t>
            </a:r>
            <a:r>
              <a:rPr lang="en-US" sz="2900" b="1" dirty="0"/>
              <a:t> (Texas Success Initiative) Assessment, if not taken previously </a:t>
            </a:r>
          </a:p>
          <a:p>
            <a:pPr marL="0" indent="0">
              <a:buNone/>
            </a:pPr>
            <a:r>
              <a:rPr lang="en-US" sz="2900" dirty="0"/>
              <a:t>▪ Testing information may be found at http://www.grayson.edu </a:t>
            </a:r>
          </a:p>
          <a:p>
            <a:pPr marL="0" indent="0">
              <a:buNone/>
            </a:pPr>
            <a:r>
              <a:rPr lang="en-US" sz="2900" dirty="0"/>
              <a:t>▪ Click on “Getting Started” link, then click on “Testing and Assessment” </a:t>
            </a:r>
          </a:p>
          <a:p>
            <a:pPr marL="0" indent="0">
              <a:buNone/>
            </a:pPr>
            <a:r>
              <a:rPr lang="en-US" sz="2900" dirty="0"/>
              <a:t>▪ This is required for all certificate programs at Grayson College</a:t>
            </a:r>
          </a:p>
          <a:p>
            <a:pPr marL="0" indent="0">
              <a:buNone/>
            </a:pPr>
            <a:r>
              <a:rPr lang="en-US" sz="2900" b="1" dirty="0"/>
              <a:t>5. College Transcripts </a:t>
            </a:r>
          </a:p>
          <a:p>
            <a:pPr marL="0" indent="0">
              <a:buNone/>
            </a:pPr>
            <a:r>
              <a:rPr lang="en-US" sz="2900" dirty="0"/>
              <a:t>▪ Send official transcripts from all other colleges to Grayson College (to Admissions Office or your advisor) </a:t>
            </a:r>
          </a:p>
          <a:p>
            <a:pPr marL="0" indent="0">
              <a:buNone/>
            </a:pPr>
            <a:r>
              <a:rPr lang="en-US" sz="2900" dirty="0"/>
              <a:t>▪ Send copies of all other college transcripts to </a:t>
            </a:r>
            <a:r>
              <a:rPr lang="en-US" sz="2900" dirty="0" err="1"/>
              <a:t>VN</a:t>
            </a:r>
            <a:r>
              <a:rPr lang="en-US" sz="2900" dirty="0"/>
              <a:t> Program Assistant </a:t>
            </a:r>
          </a:p>
          <a:p>
            <a:endParaRPr lang="en-US" dirty="0"/>
          </a:p>
        </p:txBody>
      </p:sp>
    </p:spTree>
    <p:extLst>
      <p:ext uri="{BB962C8B-B14F-4D97-AF65-F5344CB8AC3E}">
        <p14:creationId xmlns:p14="http://schemas.microsoft.com/office/powerpoint/2010/main" val="116614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EFC4-B5C7-4AEF-BB99-47E6CC352488}"/>
              </a:ext>
            </a:extLst>
          </p:cNvPr>
          <p:cNvSpPr>
            <a:spLocks noGrp="1"/>
          </p:cNvSpPr>
          <p:nvPr>
            <p:ph type="title"/>
          </p:nvPr>
        </p:nvSpPr>
        <p:spPr/>
        <p:txBody>
          <a:bodyPr/>
          <a:lstStyle/>
          <a:p>
            <a:r>
              <a:rPr lang="en-US" dirty="0"/>
              <a:t>Take the First Step to GC Nursing:</a:t>
            </a:r>
            <a:br>
              <a:rPr lang="en-US" dirty="0"/>
            </a:br>
            <a:r>
              <a:rPr lang="en-US" dirty="0"/>
              <a:t>Apply to Grayson College</a:t>
            </a:r>
          </a:p>
        </p:txBody>
      </p:sp>
      <p:sp>
        <p:nvSpPr>
          <p:cNvPr id="3" name="Content Placeholder 2">
            <a:extLst>
              <a:ext uri="{FF2B5EF4-FFF2-40B4-BE49-F238E27FC236}">
                <a16:creationId xmlns:a16="http://schemas.microsoft.com/office/drawing/2014/main" id="{08E3CA5E-3B49-42BE-88F2-248615885FAC}"/>
              </a:ext>
            </a:extLst>
          </p:cNvPr>
          <p:cNvSpPr>
            <a:spLocks noGrp="1"/>
          </p:cNvSpPr>
          <p:nvPr>
            <p:ph idx="1"/>
          </p:nvPr>
        </p:nvSpPr>
        <p:spPr>
          <a:xfrm>
            <a:off x="680321" y="1828800"/>
            <a:ext cx="9613861" cy="4663439"/>
          </a:xfrm>
        </p:spPr>
        <p:txBody>
          <a:bodyPr>
            <a:normAutofit fontScale="55000" lnSpcReduction="20000"/>
          </a:bodyPr>
          <a:lstStyle/>
          <a:p>
            <a:pPr marL="457200" indent="-457200" fontAlgn="base">
              <a:buFont typeface="+mj-lt"/>
              <a:buAutoNum type="arabicPeriod"/>
            </a:pPr>
            <a:r>
              <a:rPr lang="en-US" dirty="0"/>
              <a:t>Go to </a:t>
            </a:r>
            <a:r>
              <a:rPr lang="en-US" b="1" dirty="0">
                <a:solidFill>
                  <a:schemeClr val="accent2">
                    <a:lumMod val="75000"/>
                  </a:schemeClr>
                </a:solidFill>
              </a:rPr>
              <a:t>grayson.edu</a:t>
            </a:r>
            <a:r>
              <a:rPr lang="en-US" dirty="0">
                <a:solidFill>
                  <a:schemeClr val="accent2">
                    <a:lumMod val="75000"/>
                  </a:schemeClr>
                </a:solidFill>
              </a:rPr>
              <a:t> </a:t>
            </a:r>
          </a:p>
          <a:p>
            <a:pPr marL="457200" indent="-457200" fontAlgn="base">
              <a:buFont typeface="+mj-lt"/>
              <a:buAutoNum type="arabicPeriod"/>
            </a:pPr>
            <a:r>
              <a:rPr lang="en-US" dirty="0"/>
              <a:t>Submit </a:t>
            </a:r>
            <a:r>
              <a:rPr lang="en-US" b="1" dirty="0"/>
              <a:t>Apply Now </a:t>
            </a:r>
            <a:r>
              <a:rPr lang="en-US" dirty="0"/>
              <a:t>application</a:t>
            </a:r>
          </a:p>
          <a:p>
            <a:pPr marL="457200" indent="-457200" fontAlgn="base">
              <a:buFont typeface="+mj-lt"/>
              <a:buAutoNum type="arabicPeriod"/>
            </a:pPr>
            <a:r>
              <a:rPr lang="en-US" b="1" dirty="0"/>
              <a:t>Activate your Student Account</a:t>
            </a:r>
            <a:r>
              <a:rPr lang="en-US" dirty="0"/>
              <a:t> and </a:t>
            </a:r>
            <a:r>
              <a:rPr lang="en-US" b="1" dirty="0"/>
              <a:t>Review </a:t>
            </a:r>
            <a:r>
              <a:rPr lang="en-US" dirty="0"/>
              <a:t>your </a:t>
            </a:r>
            <a:r>
              <a:rPr lang="en-US" dirty="0" err="1"/>
              <a:t>MyDocuments</a:t>
            </a:r>
            <a:r>
              <a:rPr lang="en-US" dirty="0"/>
              <a:t> tab for missing documents</a:t>
            </a:r>
          </a:p>
          <a:p>
            <a:pPr marL="457200" indent="-457200" fontAlgn="base">
              <a:buFont typeface="+mj-lt"/>
              <a:buAutoNum type="arabicPeriod"/>
            </a:pPr>
            <a:r>
              <a:rPr lang="en-US" b="1" dirty="0"/>
              <a:t>Submit </a:t>
            </a:r>
            <a:r>
              <a:rPr lang="en-US" dirty="0"/>
              <a:t>all Admissions Documents</a:t>
            </a:r>
          </a:p>
          <a:p>
            <a:pPr marL="457200" indent="-457200" fontAlgn="base">
              <a:buFont typeface="+mj-lt"/>
              <a:buAutoNum type="arabicPeriod"/>
            </a:pPr>
            <a:r>
              <a:rPr lang="en-US" b="1" dirty="0"/>
              <a:t>Allow </a:t>
            </a:r>
            <a:r>
              <a:rPr lang="en-US" dirty="0"/>
              <a:t>for processing time</a:t>
            </a:r>
          </a:p>
          <a:p>
            <a:pPr marL="457200" indent="-457200" fontAlgn="base">
              <a:buFont typeface="+mj-lt"/>
              <a:buAutoNum type="arabicPeriod"/>
            </a:pPr>
            <a:r>
              <a:rPr lang="en-US" b="1" dirty="0"/>
              <a:t>Receive </a:t>
            </a:r>
            <a:r>
              <a:rPr lang="en-US" dirty="0"/>
              <a:t>“Admitted” Email from Admissions Office </a:t>
            </a:r>
          </a:p>
          <a:p>
            <a:pPr marL="0" indent="0" fontAlgn="base">
              <a:buNone/>
            </a:pPr>
            <a:endParaRPr lang="en-US" dirty="0"/>
          </a:p>
          <a:p>
            <a:pPr marL="0" indent="0">
              <a:buNone/>
            </a:pPr>
            <a:r>
              <a:rPr lang="en-US" b="1" dirty="0"/>
              <a:t>Contact Information</a:t>
            </a:r>
            <a:endParaRPr lang="en-US" dirty="0"/>
          </a:p>
          <a:p>
            <a:pPr fontAlgn="base"/>
            <a:r>
              <a:rPr lang="en-US" u="sng" dirty="0">
                <a:solidFill>
                  <a:schemeClr val="accent2">
                    <a:lumMod val="75000"/>
                  </a:schemeClr>
                </a:solidFill>
                <a:hlinkClick r:id="rId2">
                  <a:extLst>
                    <a:ext uri="{A12FA001-AC4F-418D-AE19-62706E023703}">
                      <ahyp:hlinkClr xmlns:ahyp="http://schemas.microsoft.com/office/drawing/2018/hyperlinkcolor" val="tx"/>
                    </a:ext>
                  </a:extLst>
                </a:hlinkClick>
              </a:rPr>
              <a:t>admissions@grayson.edu</a:t>
            </a:r>
            <a:endParaRPr lang="en-US" dirty="0">
              <a:solidFill>
                <a:schemeClr val="accent2">
                  <a:lumMod val="75000"/>
                </a:schemeClr>
              </a:solidFill>
            </a:endParaRPr>
          </a:p>
          <a:p>
            <a:pPr fontAlgn="base"/>
            <a:r>
              <a:rPr lang="en-US" dirty="0"/>
              <a:t>903-415-2596</a:t>
            </a:r>
          </a:p>
          <a:p>
            <a:pPr fontAlgn="base"/>
            <a:r>
              <a:rPr lang="en-US" u="sng" dirty="0">
                <a:solidFill>
                  <a:schemeClr val="accent2">
                    <a:lumMod val="75000"/>
                  </a:schemeClr>
                </a:solidFill>
                <a:hlinkClick r:id="rId3">
                  <a:extLst>
                    <a:ext uri="{A12FA001-AC4F-418D-AE19-62706E023703}">
                      <ahyp:hlinkClr xmlns:ahyp="http://schemas.microsoft.com/office/drawing/2018/hyperlinkcolor" val="tx"/>
                    </a:ext>
                  </a:extLst>
                </a:hlinkClick>
              </a:rPr>
              <a:t>GC Website</a:t>
            </a:r>
            <a:endParaRPr lang="en-US" dirty="0">
              <a:solidFill>
                <a:schemeClr val="accent2">
                  <a:lumMod val="75000"/>
                </a:schemeClr>
              </a:solidFill>
            </a:endParaRPr>
          </a:p>
          <a:p>
            <a:pPr marL="0" indent="0">
              <a:buNone/>
            </a:pPr>
            <a:endParaRPr lang="en-US" dirty="0"/>
          </a:p>
          <a:p>
            <a:pPr marL="0" indent="0">
              <a:buNone/>
            </a:pPr>
            <a:r>
              <a:rPr lang="en-US" dirty="0"/>
              <a:t>During Peak Registration, processing time can take several business days. </a:t>
            </a:r>
            <a:r>
              <a:rPr lang="en-US" b="1" dirty="0"/>
              <a:t>Please apply early</a:t>
            </a:r>
            <a:r>
              <a:rPr lang="en-US" dirty="0"/>
              <a:t>!</a:t>
            </a:r>
          </a:p>
        </p:txBody>
      </p:sp>
    </p:spTree>
    <p:extLst>
      <p:ext uri="{BB962C8B-B14F-4D97-AF65-F5344CB8AC3E}">
        <p14:creationId xmlns:p14="http://schemas.microsoft.com/office/powerpoint/2010/main" val="32259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 (cont.)</a:t>
            </a:r>
          </a:p>
        </p:txBody>
      </p:sp>
      <p:sp>
        <p:nvSpPr>
          <p:cNvPr id="3" name="Content Placeholder 2"/>
          <p:cNvSpPr>
            <a:spLocks noGrp="1"/>
          </p:cNvSpPr>
          <p:nvPr>
            <p:ph idx="1"/>
          </p:nvPr>
        </p:nvSpPr>
        <p:spPr/>
        <p:txBody>
          <a:bodyPr>
            <a:normAutofit fontScale="47500" lnSpcReduction="20000"/>
          </a:bodyPr>
          <a:lstStyle/>
          <a:p>
            <a:pPr marL="0" indent="0">
              <a:buNone/>
            </a:pPr>
            <a:r>
              <a:rPr lang="en-US" sz="2500" b="1" dirty="0"/>
              <a:t>6. Completion of </a:t>
            </a:r>
            <a:r>
              <a:rPr lang="en-US" sz="2500" b="1" dirty="0" err="1"/>
              <a:t>HESI</a:t>
            </a:r>
            <a:r>
              <a:rPr lang="en-US" sz="2500" b="1" dirty="0"/>
              <a:t> Admission Assessment Exam </a:t>
            </a:r>
          </a:p>
          <a:p>
            <a:pPr marL="0" indent="0">
              <a:buNone/>
            </a:pPr>
            <a:r>
              <a:rPr lang="en-US" sz="2500" dirty="0"/>
              <a:t>▪ Cumulative score of 75% or higher is required to be considered for the </a:t>
            </a:r>
            <a:r>
              <a:rPr lang="en-US" sz="2500" dirty="0" err="1"/>
              <a:t>VN</a:t>
            </a:r>
            <a:r>
              <a:rPr lang="en-US" sz="2500" dirty="0"/>
              <a:t> Program </a:t>
            </a:r>
          </a:p>
          <a:p>
            <a:pPr marL="0" indent="0">
              <a:buNone/>
            </a:pPr>
            <a:r>
              <a:rPr lang="en-US" sz="2500" dirty="0"/>
              <a:t>▪ </a:t>
            </a:r>
            <a:r>
              <a:rPr lang="en-US" sz="2500" dirty="0" err="1"/>
              <a:t>HESI</a:t>
            </a:r>
            <a:r>
              <a:rPr lang="en-US" sz="2500" dirty="0"/>
              <a:t> exam must be taken </a:t>
            </a:r>
            <a:r>
              <a:rPr lang="en-US" sz="2500" i="1" dirty="0"/>
              <a:t>no more than 5 years prior </a:t>
            </a:r>
            <a:r>
              <a:rPr lang="en-US" sz="2500" dirty="0"/>
              <a:t>to the start of the </a:t>
            </a:r>
            <a:r>
              <a:rPr lang="en-US" sz="2500" dirty="0" err="1"/>
              <a:t>VN</a:t>
            </a:r>
            <a:r>
              <a:rPr lang="en-US" sz="2500" dirty="0"/>
              <a:t> Program </a:t>
            </a:r>
          </a:p>
          <a:p>
            <a:pPr marL="0" indent="0">
              <a:buNone/>
            </a:pPr>
            <a:r>
              <a:rPr lang="en-US" sz="2500" dirty="0"/>
              <a:t>▪ Applicants may take the </a:t>
            </a:r>
            <a:r>
              <a:rPr lang="en-US" sz="2500" dirty="0" err="1"/>
              <a:t>HESI</a:t>
            </a:r>
            <a:r>
              <a:rPr lang="en-US" sz="2500" dirty="0"/>
              <a:t> Admission Assessment two (2) times in a twelve (12) month period. </a:t>
            </a:r>
          </a:p>
          <a:p>
            <a:pPr marL="0" indent="0">
              <a:buNone/>
            </a:pPr>
            <a:r>
              <a:rPr lang="en-US" sz="2500" b="1" dirty="0"/>
              <a:t>7. Documentation of Anatomy and Physiology: </a:t>
            </a:r>
          </a:p>
          <a:p>
            <a:pPr marL="0" indent="0">
              <a:buNone/>
            </a:pPr>
            <a:r>
              <a:rPr lang="en-US" sz="2500" dirty="0"/>
              <a:t>▪ Recommended course is BIOL 2404, Survey of Anatomy and Physiology. </a:t>
            </a:r>
          </a:p>
          <a:p>
            <a:pPr marL="0" indent="0">
              <a:buNone/>
            </a:pPr>
            <a:r>
              <a:rPr lang="en-US" sz="2500" dirty="0"/>
              <a:t>▪ In lieu of BIOL 2404, the following courses may be substituted: </a:t>
            </a:r>
          </a:p>
          <a:p>
            <a:pPr marL="0" indent="0">
              <a:buNone/>
            </a:pPr>
            <a:r>
              <a:rPr lang="en-US" sz="2500" dirty="0"/>
              <a:t>a. Anatomy &amp; Physiology I &amp; II courses with labs (suggested if you are interested in moving on to RN) </a:t>
            </a:r>
          </a:p>
          <a:p>
            <a:pPr marL="0" indent="0">
              <a:buNone/>
            </a:pPr>
            <a:r>
              <a:rPr lang="en-US" sz="2500" dirty="0"/>
              <a:t>b. Documented enrollment in the summer course for BIOL 2404 or an A &amp; P course needed to complete the requirements for A &amp; P I &amp; II with labs (Must subsequently be completed with C or higher grade). Please keep in mind that applicants with prerequisite grades turned in before June 10th will be considered for acceptance into the program first. </a:t>
            </a:r>
          </a:p>
          <a:p>
            <a:pPr marL="0" indent="0">
              <a:buNone/>
            </a:pPr>
            <a:r>
              <a:rPr lang="en-US" sz="2500" dirty="0"/>
              <a:t>▪ Anatomy and Physiology courses must have been taken and completed </a:t>
            </a:r>
            <a:r>
              <a:rPr lang="en-US" sz="2500" i="1" dirty="0"/>
              <a:t>within the past 5 years</a:t>
            </a:r>
            <a:r>
              <a:rPr lang="en-US" sz="2500" dirty="0"/>
              <a:t>. </a:t>
            </a:r>
          </a:p>
          <a:p>
            <a:pPr marL="0" indent="0">
              <a:buNone/>
            </a:pPr>
            <a:r>
              <a:rPr lang="en-US" sz="2500" b="1" dirty="0"/>
              <a:t>8. Documentation of Required Immunizations: </a:t>
            </a:r>
          </a:p>
          <a:p>
            <a:pPr marL="0" indent="0">
              <a:buNone/>
            </a:pPr>
            <a:r>
              <a:rPr lang="en-US" sz="2500" dirty="0"/>
              <a:t>▪ Documentation that you have started, completed, or will be able to complete all required immunizations prior to the first day of class in August. Send immunizations records as they are completed. </a:t>
            </a:r>
          </a:p>
          <a:p>
            <a:endParaRPr lang="en-US" dirty="0"/>
          </a:p>
        </p:txBody>
      </p:sp>
    </p:spTree>
    <p:extLst>
      <p:ext uri="{BB962C8B-B14F-4D97-AF65-F5344CB8AC3E}">
        <p14:creationId xmlns:p14="http://schemas.microsoft.com/office/powerpoint/2010/main" val="334786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Submitting Your Application</a:t>
            </a:r>
          </a:p>
        </p:txBody>
      </p:sp>
      <p:sp>
        <p:nvSpPr>
          <p:cNvPr id="3" name="Content Placeholder 2"/>
          <p:cNvSpPr>
            <a:spLocks noGrp="1"/>
          </p:cNvSpPr>
          <p:nvPr>
            <p:ph idx="1"/>
          </p:nvPr>
        </p:nvSpPr>
        <p:spPr>
          <a:xfrm>
            <a:off x="1524000" y="1828799"/>
            <a:ext cx="9906000" cy="4572001"/>
          </a:xfrm>
        </p:spPr>
        <p:txBody>
          <a:bodyPr>
            <a:normAutofit/>
          </a:bodyPr>
          <a:lstStyle/>
          <a:p>
            <a:pPr>
              <a:spcBef>
                <a:spcPts val="1333"/>
              </a:spcBef>
            </a:pPr>
            <a:r>
              <a:rPr lang="en-US" sz="1600" dirty="0">
                <a:solidFill>
                  <a:srgbClr val="434343"/>
                </a:solidFill>
                <a:latin typeface="Arial"/>
                <a:ea typeface="Arial"/>
                <a:cs typeface="Arial"/>
                <a:sym typeface="Arial"/>
              </a:rPr>
              <a:t>Check your emails regularly for updates and correspondence regarding program requirements (such as the background check process).</a:t>
            </a:r>
          </a:p>
          <a:p>
            <a:pPr>
              <a:spcBef>
                <a:spcPts val="1333"/>
              </a:spcBef>
            </a:pPr>
            <a:r>
              <a:rPr lang="en-US" sz="1600" dirty="0">
                <a:solidFill>
                  <a:srgbClr val="434343"/>
                </a:solidFill>
                <a:latin typeface="Arial"/>
                <a:ea typeface="Arial"/>
                <a:cs typeface="Arial"/>
                <a:sym typeface="Arial"/>
              </a:rPr>
              <a:t>Maintain an updated file – address, name change, etc.</a:t>
            </a:r>
          </a:p>
          <a:p>
            <a:pPr>
              <a:spcBef>
                <a:spcPts val="1333"/>
              </a:spcBef>
            </a:pPr>
            <a:r>
              <a:rPr lang="en-US" sz="1600" dirty="0">
                <a:solidFill>
                  <a:srgbClr val="434343"/>
                </a:solidFill>
                <a:latin typeface="Arial"/>
                <a:ea typeface="Arial"/>
                <a:cs typeface="Arial"/>
                <a:sym typeface="Arial"/>
              </a:rPr>
              <a:t>Applicants should not expect reminders for missing documents at any point throughout the application period, these will not be provided due to a high volume of applicants.</a:t>
            </a:r>
          </a:p>
          <a:p>
            <a:pPr>
              <a:spcBef>
                <a:spcPts val="1333"/>
              </a:spcBef>
            </a:pPr>
            <a:r>
              <a:rPr lang="en-US" sz="1600" dirty="0">
                <a:solidFill>
                  <a:srgbClr val="434343"/>
                </a:solidFill>
                <a:latin typeface="Arial"/>
                <a:ea typeface="Arial"/>
                <a:cs typeface="Arial"/>
                <a:sym typeface="Arial"/>
              </a:rPr>
              <a:t>Applicants must ensure any documents submitted to our office have been received before pertinent deadlines. The Nursing Department is not responsible for lost or late submissions. </a:t>
            </a:r>
          </a:p>
          <a:p>
            <a:pPr>
              <a:spcBef>
                <a:spcPts val="1333"/>
              </a:spcBef>
            </a:pPr>
            <a:r>
              <a:rPr lang="en-US" sz="1600" dirty="0">
                <a:solidFill>
                  <a:srgbClr val="434343"/>
                </a:solidFill>
                <a:latin typeface="Arial"/>
                <a:ea typeface="Arial"/>
                <a:cs typeface="Arial"/>
                <a:sym typeface="Arial"/>
              </a:rPr>
              <a:t>A 1-2 business day confirmation email reply is always sent to applicants after they submit documents.</a:t>
            </a:r>
          </a:p>
          <a:p>
            <a:pPr>
              <a:spcBef>
                <a:spcPts val="1333"/>
              </a:spcBef>
            </a:pPr>
            <a:r>
              <a:rPr lang="en-US" sz="1600" dirty="0">
                <a:solidFill>
                  <a:srgbClr val="434343"/>
                </a:solidFill>
                <a:latin typeface="Arial"/>
                <a:ea typeface="Arial"/>
                <a:cs typeface="Arial"/>
                <a:sym typeface="Arial"/>
              </a:rPr>
              <a:t>Begin background check process for Texas Board of Nursing</a:t>
            </a:r>
          </a:p>
          <a:p>
            <a:endParaRPr lang="en-US" dirty="0"/>
          </a:p>
        </p:txBody>
      </p:sp>
      <p:pic>
        <p:nvPicPr>
          <p:cNvPr id="4" name="Google Shape;253;p28"/>
          <p:cNvPicPr preferRelativeResize="0"/>
          <p:nvPr/>
        </p:nvPicPr>
        <p:blipFill rotWithShape="1">
          <a:blip r:embed="rId2">
            <a:alphaModFix/>
          </a:blip>
          <a:srcRect t="25461" b="25461"/>
          <a:stretch/>
        </p:blipFill>
        <p:spPr>
          <a:xfrm>
            <a:off x="769367" y="4919567"/>
            <a:ext cx="10272965" cy="1497267"/>
          </a:xfrm>
          <a:prstGeom prst="rect">
            <a:avLst/>
          </a:prstGeom>
          <a:noFill/>
          <a:ln>
            <a:noFill/>
          </a:ln>
        </p:spPr>
      </p:pic>
    </p:spTree>
    <p:extLst>
      <p:ext uri="{BB962C8B-B14F-4D97-AF65-F5344CB8AC3E}">
        <p14:creationId xmlns:p14="http://schemas.microsoft.com/office/powerpoint/2010/main" val="385371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Check Process</a:t>
            </a:r>
          </a:p>
        </p:txBody>
      </p:sp>
      <p:pic>
        <p:nvPicPr>
          <p:cNvPr id="4" name="Google Shape;259;p29"/>
          <p:cNvPicPr preferRelativeResize="0">
            <a:picLocks noGrp="1"/>
          </p:cNvPicPr>
          <p:nvPr>
            <p:ph idx="1"/>
          </p:nvPr>
        </p:nvPicPr>
        <p:blipFill rotWithShape="1">
          <a:blip r:embed="rId2">
            <a:alphaModFix/>
          </a:blip>
          <a:srcRect l="7397" r="7278"/>
          <a:stretch/>
        </p:blipFill>
        <p:spPr>
          <a:xfrm>
            <a:off x="2148278" y="1828800"/>
            <a:ext cx="7895444" cy="4572000"/>
          </a:xfrm>
          <a:prstGeom prst="rect">
            <a:avLst/>
          </a:prstGeom>
          <a:noFill/>
          <a:ln>
            <a:noFill/>
          </a:ln>
        </p:spPr>
      </p:pic>
    </p:spTree>
    <p:extLst>
      <p:ext uri="{BB962C8B-B14F-4D97-AF65-F5344CB8AC3E}">
        <p14:creationId xmlns:p14="http://schemas.microsoft.com/office/powerpoint/2010/main" val="1180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Selection Process</a:t>
            </a:r>
          </a:p>
        </p:txBody>
      </p:sp>
      <p:sp>
        <p:nvSpPr>
          <p:cNvPr id="8" name="Content Placeholder 7"/>
          <p:cNvSpPr>
            <a:spLocks noGrp="1"/>
          </p:cNvSpPr>
          <p:nvPr>
            <p:ph idx="1"/>
          </p:nvPr>
        </p:nvSpPr>
        <p:spPr>
          <a:xfrm>
            <a:off x="663632" y="1676400"/>
            <a:ext cx="10816243" cy="4953000"/>
          </a:xfrm>
        </p:spPr>
        <p:txBody>
          <a:bodyPr>
            <a:normAutofit fontScale="85000" lnSpcReduction="20000"/>
          </a:bodyPr>
          <a:lstStyle/>
          <a:p>
            <a:endParaRPr lang="en-US" dirty="0"/>
          </a:p>
          <a:p>
            <a:r>
              <a:rPr lang="en-US" sz="2500" dirty="0"/>
              <a:t>Applicants with complete files will be evaluated and ranked for selection based on performance in the required four sections of the HESI entrance exam. </a:t>
            </a:r>
          </a:p>
          <a:p>
            <a:pPr lvl="1"/>
            <a:r>
              <a:rPr lang="en-US" sz="2500" dirty="0"/>
              <a:t>Math</a:t>
            </a:r>
          </a:p>
          <a:p>
            <a:pPr lvl="1"/>
            <a:r>
              <a:rPr lang="en-US" sz="2500" dirty="0"/>
              <a:t>Reading Comprehension</a:t>
            </a:r>
          </a:p>
          <a:p>
            <a:pPr lvl="1"/>
            <a:r>
              <a:rPr lang="en-US" sz="2500" dirty="0"/>
              <a:t>Grammar</a:t>
            </a:r>
          </a:p>
          <a:p>
            <a:pPr lvl="1"/>
            <a:r>
              <a:rPr lang="en-US" sz="2500" dirty="0"/>
              <a:t>Vocabulary</a:t>
            </a:r>
          </a:p>
          <a:p>
            <a:pPr marL="0" indent="0">
              <a:buNone/>
            </a:pPr>
            <a:r>
              <a:rPr lang="en-US" sz="2500" dirty="0"/>
              <a:t>• Cumulative HESI Score (Must be 75% or Higher)</a:t>
            </a:r>
          </a:p>
          <a:p>
            <a:r>
              <a:rPr lang="en-US" sz="2500" dirty="0"/>
              <a:t>Additional points will be added to your HESI score based on the following scale: </a:t>
            </a:r>
          </a:p>
          <a:p>
            <a:pPr lvl="1"/>
            <a:r>
              <a:rPr lang="en-US" sz="2300" dirty="0"/>
              <a:t>75 % or higher in all areas = 3 points </a:t>
            </a:r>
          </a:p>
          <a:p>
            <a:pPr lvl="1"/>
            <a:r>
              <a:rPr lang="en-US" sz="2500" dirty="0"/>
              <a:t>70 % - 74 % or higher in all areas = 2 points </a:t>
            </a:r>
          </a:p>
          <a:p>
            <a:pPr lvl="1"/>
            <a:r>
              <a:rPr lang="en-US" sz="2500" dirty="0"/>
              <a:t>60 % - 69 % or higher in all areas = 1 point </a:t>
            </a:r>
          </a:p>
          <a:p>
            <a:endParaRPr lang="en-US" sz="2500" dirty="0"/>
          </a:p>
          <a:p>
            <a:r>
              <a:rPr lang="en-US" sz="2500" dirty="0"/>
              <a:t>EXAMPLE: Cumulative Score + Additional Points = Ranking Score </a:t>
            </a:r>
          </a:p>
        </p:txBody>
      </p:sp>
    </p:spTree>
    <p:extLst>
      <p:ext uri="{BB962C8B-B14F-4D97-AF65-F5344CB8AC3E}">
        <p14:creationId xmlns:p14="http://schemas.microsoft.com/office/powerpoint/2010/main" val="11136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lstStyle/>
          <a:p>
            <a:r>
              <a:rPr lang="en-US" dirty="0"/>
              <a:t>General Questions</a:t>
            </a:r>
          </a:p>
          <a:p>
            <a:pPr lvl="1"/>
            <a:r>
              <a:rPr lang="en-US" dirty="0"/>
              <a:t>Email:  </a:t>
            </a:r>
            <a:r>
              <a:rPr lang="en-US" dirty="0">
                <a:hlinkClick r:id="rId2"/>
              </a:rPr>
              <a:t>lvn@grayson.edu</a:t>
            </a:r>
            <a:endParaRPr lang="en-US" dirty="0"/>
          </a:p>
          <a:p>
            <a:pPr marL="228600" lvl="1" indent="0">
              <a:buNone/>
            </a:pPr>
            <a:endParaRPr lang="en-US" dirty="0"/>
          </a:p>
          <a:p>
            <a:r>
              <a:rPr lang="en-US" dirty="0"/>
              <a:t>Academic Advising - Registration – Courses – Transfer Work </a:t>
            </a:r>
          </a:p>
          <a:p>
            <a:pPr lvl="1"/>
            <a:r>
              <a:rPr lang="en-US" dirty="0"/>
              <a:t>Contact your Success Coach</a:t>
            </a:r>
          </a:p>
        </p:txBody>
      </p:sp>
    </p:spTree>
    <p:extLst>
      <p:ext uri="{BB962C8B-B14F-4D97-AF65-F5344CB8AC3E}">
        <p14:creationId xmlns:p14="http://schemas.microsoft.com/office/powerpoint/2010/main" val="95573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RN to BSN Program</a:t>
            </a:r>
          </a:p>
        </p:txBody>
      </p:sp>
    </p:spTree>
    <p:extLst>
      <p:ext uri="{BB962C8B-B14F-4D97-AF65-F5344CB8AC3E}">
        <p14:creationId xmlns:p14="http://schemas.microsoft.com/office/powerpoint/2010/main" val="363852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4B64-114D-437F-92F2-7903A4513C24}"/>
              </a:ext>
            </a:extLst>
          </p:cNvPr>
          <p:cNvSpPr>
            <a:spLocks noGrp="1"/>
          </p:cNvSpPr>
          <p:nvPr>
            <p:ph type="title"/>
          </p:nvPr>
        </p:nvSpPr>
        <p:spPr/>
        <p:txBody>
          <a:bodyPr/>
          <a:lstStyle/>
          <a:p>
            <a:r>
              <a:rPr lang="en-US" dirty="0"/>
              <a:t>RN-BSN Program Overview</a:t>
            </a:r>
          </a:p>
        </p:txBody>
      </p:sp>
      <p:sp>
        <p:nvSpPr>
          <p:cNvPr id="3" name="Content Placeholder 2">
            <a:extLst>
              <a:ext uri="{FF2B5EF4-FFF2-40B4-BE49-F238E27FC236}">
                <a16:creationId xmlns:a16="http://schemas.microsoft.com/office/drawing/2014/main" id="{6BB286C8-E784-42CD-AC47-B7702AD09007}"/>
              </a:ext>
            </a:extLst>
          </p:cNvPr>
          <p:cNvSpPr>
            <a:spLocks noGrp="1"/>
          </p:cNvSpPr>
          <p:nvPr>
            <p:ph idx="1"/>
          </p:nvPr>
        </p:nvSpPr>
        <p:spPr/>
        <p:txBody>
          <a:bodyPr/>
          <a:lstStyle/>
          <a:p>
            <a:r>
              <a:rPr lang="en-US" dirty="0"/>
              <a:t>Post-licensure, hybrid program </a:t>
            </a:r>
          </a:p>
          <a:p>
            <a:r>
              <a:rPr lang="en-US" dirty="0"/>
              <a:t>Designed for the working RN</a:t>
            </a:r>
          </a:p>
          <a:p>
            <a:r>
              <a:rPr lang="en-US" dirty="0"/>
              <a:t>8-week term courses meet on-campus twice/term</a:t>
            </a:r>
          </a:p>
          <a:p>
            <a:r>
              <a:rPr lang="en-US" dirty="0"/>
              <a:t>16-week courses meet on campus three times/semester</a:t>
            </a:r>
          </a:p>
          <a:p>
            <a:r>
              <a:rPr lang="en-US" dirty="0"/>
              <a:t>Focus is on continued development of the RN </a:t>
            </a:r>
          </a:p>
          <a:p>
            <a:r>
              <a:rPr lang="en-US"/>
              <a:t>Accredited </a:t>
            </a:r>
            <a:r>
              <a:rPr lang="en-US" dirty="0"/>
              <a:t>program</a:t>
            </a:r>
          </a:p>
          <a:p>
            <a:r>
              <a:rPr lang="en-US" dirty="0"/>
              <a:t>Pay community college tuition, saving thousands of dollars</a:t>
            </a:r>
          </a:p>
          <a:p>
            <a:r>
              <a:rPr lang="en-US" dirty="0"/>
              <a:t>Transition easily into graduate program with BSN</a:t>
            </a:r>
          </a:p>
          <a:p>
            <a:endParaRPr lang="en-US" dirty="0"/>
          </a:p>
        </p:txBody>
      </p:sp>
    </p:spTree>
    <p:extLst>
      <p:ext uri="{BB962C8B-B14F-4D97-AF65-F5344CB8AC3E}">
        <p14:creationId xmlns:p14="http://schemas.microsoft.com/office/powerpoint/2010/main" val="79098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2C08-F087-4746-AFEC-B41E4168B51A}"/>
              </a:ext>
            </a:extLst>
          </p:cNvPr>
          <p:cNvSpPr>
            <a:spLocks noGrp="1"/>
          </p:cNvSpPr>
          <p:nvPr>
            <p:ph type="title"/>
          </p:nvPr>
        </p:nvSpPr>
        <p:spPr/>
        <p:txBody>
          <a:bodyPr/>
          <a:lstStyle/>
          <a:p>
            <a:r>
              <a:rPr lang="en-US" dirty="0"/>
              <a:t>Admission Eligibility Criteria</a:t>
            </a:r>
          </a:p>
        </p:txBody>
      </p:sp>
      <p:sp>
        <p:nvSpPr>
          <p:cNvPr id="3" name="Content Placeholder 2">
            <a:extLst>
              <a:ext uri="{FF2B5EF4-FFF2-40B4-BE49-F238E27FC236}">
                <a16:creationId xmlns:a16="http://schemas.microsoft.com/office/drawing/2014/main" id="{17593957-90AB-45F1-A647-51B63B62D9F9}"/>
              </a:ext>
            </a:extLst>
          </p:cNvPr>
          <p:cNvSpPr>
            <a:spLocks noGrp="1"/>
          </p:cNvSpPr>
          <p:nvPr>
            <p:ph idx="1"/>
          </p:nvPr>
        </p:nvSpPr>
        <p:spPr/>
        <p:txBody>
          <a:bodyPr/>
          <a:lstStyle/>
          <a:p>
            <a:pPr lvl="0"/>
            <a:r>
              <a:rPr lang="en-US" dirty="0"/>
              <a:t>Completion of program application and submission of all college transcripts</a:t>
            </a:r>
          </a:p>
          <a:p>
            <a:pPr lvl="0"/>
            <a:r>
              <a:rPr lang="en-US" dirty="0"/>
              <a:t>Cumulative college GPA of 2.5</a:t>
            </a:r>
          </a:p>
          <a:p>
            <a:pPr lvl="0"/>
            <a:r>
              <a:rPr lang="en-US" dirty="0"/>
              <a:t>Proof of current, unencumbered licensure as a Registered Nurse</a:t>
            </a:r>
          </a:p>
        </p:txBody>
      </p:sp>
    </p:spTree>
    <p:extLst>
      <p:ext uri="{BB962C8B-B14F-4D97-AF65-F5344CB8AC3E}">
        <p14:creationId xmlns:p14="http://schemas.microsoft.com/office/powerpoint/2010/main" val="327365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25E3-F1D4-414D-9767-0F23156DECBF}"/>
              </a:ext>
            </a:extLst>
          </p:cNvPr>
          <p:cNvSpPr>
            <a:spLocks noGrp="1"/>
          </p:cNvSpPr>
          <p:nvPr>
            <p:ph type="title"/>
          </p:nvPr>
        </p:nvSpPr>
        <p:spPr/>
        <p:txBody>
          <a:bodyPr/>
          <a:lstStyle/>
          <a:p>
            <a:r>
              <a:rPr lang="en-US" dirty="0"/>
              <a:t>Admission Requirements/Process</a:t>
            </a:r>
          </a:p>
        </p:txBody>
      </p:sp>
      <p:sp>
        <p:nvSpPr>
          <p:cNvPr id="3" name="Content Placeholder 2">
            <a:extLst>
              <a:ext uri="{FF2B5EF4-FFF2-40B4-BE49-F238E27FC236}">
                <a16:creationId xmlns:a16="http://schemas.microsoft.com/office/drawing/2014/main" id="{073B6F30-BB62-4470-A41A-DC59A53EB282}"/>
              </a:ext>
            </a:extLst>
          </p:cNvPr>
          <p:cNvSpPr>
            <a:spLocks noGrp="1"/>
          </p:cNvSpPr>
          <p:nvPr>
            <p:ph idx="1"/>
          </p:nvPr>
        </p:nvSpPr>
        <p:spPr/>
        <p:txBody>
          <a:bodyPr>
            <a:normAutofit fontScale="92500"/>
          </a:bodyPr>
          <a:lstStyle/>
          <a:p>
            <a:pPr lvl="1"/>
            <a:r>
              <a:rPr lang="en-US" dirty="0"/>
              <a:t>Application to Grayson College. (Online at </a:t>
            </a:r>
            <a:r>
              <a:rPr lang="en-US" u="sng" dirty="0">
                <a:hlinkClick r:id="rId2"/>
              </a:rPr>
              <a:t>www.grayson.edu</a:t>
            </a:r>
            <a:r>
              <a:rPr lang="en-US" dirty="0"/>
              <a:t>.). It is recommended that you apply to the college first to avoid any delays in registration if accepted into the nursing program.</a:t>
            </a:r>
            <a:endParaRPr lang="en-US" sz="3200" dirty="0"/>
          </a:p>
          <a:p>
            <a:pPr lvl="1"/>
            <a:r>
              <a:rPr lang="en-US" dirty="0"/>
              <a:t>Completion of the Health Science Division Application for Admission to the RN-BSN program (will be emailed an Information Packet containing required forms or you can download one from website) </a:t>
            </a:r>
            <a:endParaRPr lang="en-US" sz="3200" dirty="0"/>
          </a:p>
          <a:p>
            <a:pPr lvl="1"/>
            <a:r>
              <a:rPr lang="en-US" dirty="0"/>
              <a:t>Completion of the Verification Statement form, Credit Award Policy form, and the Major Change form </a:t>
            </a:r>
          </a:p>
          <a:p>
            <a:pPr lvl="1"/>
            <a:r>
              <a:rPr lang="en-US" dirty="0"/>
              <a:t>College GPA (cumulative) minimum of 2.5. If the cumulative GPA is less than 2.5, the applicant must submit a written request for a waiver </a:t>
            </a:r>
            <a:endParaRPr lang="en-US" sz="3200" dirty="0"/>
          </a:p>
          <a:p>
            <a:pPr lvl="1"/>
            <a:r>
              <a:rPr lang="en-US" dirty="0"/>
              <a:t>Current, unencumbered license to practice as a Registered Nurse </a:t>
            </a:r>
            <a:endParaRPr lang="en-US" sz="3200" dirty="0"/>
          </a:p>
          <a:p>
            <a:pPr lvl="1"/>
            <a:r>
              <a:rPr lang="en-US" dirty="0"/>
              <a:t>Must be able to meet immunization requirements and all other requirements of practicum facility, prior to completing practicum hours.</a:t>
            </a:r>
            <a:endParaRPr lang="en-US" sz="3200" dirty="0"/>
          </a:p>
          <a:p>
            <a:pPr marL="0" indent="0">
              <a:buNone/>
            </a:pPr>
            <a:r>
              <a:rPr lang="en-US" dirty="0"/>
              <a:t> </a:t>
            </a:r>
          </a:p>
          <a:p>
            <a:endParaRPr lang="en-US" dirty="0"/>
          </a:p>
        </p:txBody>
      </p:sp>
    </p:spTree>
    <p:extLst>
      <p:ext uri="{BB962C8B-B14F-4D97-AF65-F5344CB8AC3E}">
        <p14:creationId xmlns:p14="http://schemas.microsoft.com/office/powerpoint/2010/main" val="274780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 to BSN – Academic Courses</a:t>
            </a:r>
          </a:p>
        </p:txBody>
      </p:sp>
      <p:sp>
        <p:nvSpPr>
          <p:cNvPr id="4" name="Content Placeholder 3"/>
          <p:cNvSpPr>
            <a:spLocks noGrp="1"/>
          </p:cNvSpPr>
          <p:nvPr>
            <p:ph sz="half" idx="1"/>
          </p:nvPr>
        </p:nvSpPr>
        <p:spPr/>
        <p:txBody>
          <a:bodyPr>
            <a:normAutofit fontScale="70000" lnSpcReduction="20000"/>
          </a:bodyPr>
          <a:lstStyle/>
          <a:p>
            <a:r>
              <a:rPr lang="en-US" dirty="0"/>
              <a:t>BIOL 2301 A/P I</a:t>
            </a:r>
          </a:p>
          <a:p>
            <a:r>
              <a:rPr lang="en-US" dirty="0"/>
              <a:t>BIOL 2101 A/P I Lab</a:t>
            </a:r>
          </a:p>
          <a:p>
            <a:r>
              <a:rPr lang="en-US" dirty="0"/>
              <a:t>BIOL 2302 A/P II</a:t>
            </a:r>
          </a:p>
          <a:p>
            <a:r>
              <a:rPr lang="en-US" dirty="0"/>
              <a:t>BIOL 2102 A/P II Lab</a:t>
            </a:r>
          </a:p>
          <a:p>
            <a:r>
              <a:rPr lang="en-US" dirty="0" err="1"/>
              <a:t>ENGL</a:t>
            </a:r>
            <a:r>
              <a:rPr lang="en-US" dirty="0"/>
              <a:t> 1301 Comp &amp; Rhetoric I</a:t>
            </a:r>
          </a:p>
          <a:p>
            <a:r>
              <a:rPr lang="en-US" dirty="0" err="1"/>
              <a:t>ENGL</a:t>
            </a:r>
            <a:r>
              <a:rPr lang="en-US" dirty="0"/>
              <a:t> 1302 English 2</a:t>
            </a:r>
          </a:p>
          <a:p>
            <a:r>
              <a:rPr lang="en-US" dirty="0"/>
              <a:t>MATH 1314 College Algebra or MATH 1342 College Statistics</a:t>
            </a:r>
          </a:p>
          <a:p>
            <a:r>
              <a:rPr lang="en-US" dirty="0" err="1"/>
              <a:t>PSYC</a:t>
            </a:r>
            <a:r>
              <a:rPr lang="en-US" dirty="0"/>
              <a:t> 2301 General Psychology</a:t>
            </a:r>
          </a:p>
          <a:p>
            <a:r>
              <a:rPr lang="en-US" dirty="0" err="1"/>
              <a:t>PSYC</a:t>
            </a:r>
            <a:r>
              <a:rPr lang="en-US" dirty="0"/>
              <a:t> 2314 Lifespan Growth &amp; Development</a:t>
            </a:r>
          </a:p>
          <a:p>
            <a:r>
              <a:rPr lang="en-US" dirty="0"/>
              <a:t>BIOL 2320 Microbiology</a:t>
            </a:r>
          </a:p>
          <a:p>
            <a:r>
              <a:rPr lang="en-US" dirty="0"/>
              <a:t>BIOL 2120 Microbiology Lab</a:t>
            </a:r>
          </a:p>
          <a:p>
            <a:endParaRPr lang="en-US" dirty="0"/>
          </a:p>
        </p:txBody>
      </p:sp>
      <p:sp>
        <p:nvSpPr>
          <p:cNvPr id="5" name="Content Placeholder 4"/>
          <p:cNvSpPr>
            <a:spLocks noGrp="1"/>
          </p:cNvSpPr>
          <p:nvPr>
            <p:ph sz="half" idx="2"/>
          </p:nvPr>
        </p:nvSpPr>
        <p:spPr/>
        <p:txBody>
          <a:bodyPr>
            <a:normAutofit fontScale="70000" lnSpcReduction="20000"/>
          </a:bodyPr>
          <a:lstStyle/>
          <a:p>
            <a:r>
              <a:rPr lang="en-US" dirty="0" err="1"/>
              <a:t>HIST</a:t>
            </a:r>
            <a:r>
              <a:rPr lang="en-US" dirty="0"/>
              <a:t> 1301 U.S. History I</a:t>
            </a:r>
          </a:p>
          <a:p>
            <a:r>
              <a:rPr lang="en-US" dirty="0" err="1"/>
              <a:t>HIST</a:t>
            </a:r>
            <a:r>
              <a:rPr lang="en-US" dirty="0"/>
              <a:t> 1302 U.S. History II</a:t>
            </a:r>
          </a:p>
          <a:p>
            <a:r>
              <a:rPr lang="en-US" dirty="0" err="1"/>
              <a:t>SPCH</a:t>
            </a:r>
            <a:r>
              <a:rPr lang="en-US" dirty="0"/>
              <a:t> 1311 Intro to Speech</a:t>
            </a:r>
          </a:p>
          <a:p>
            <a:r>
              <a:rPr lang="en-US" dirty="0" err="1"/>
              <a:t>GOVT</a:t>
            </a:r>
            <a:r>
              <a:rPr lang="en-US" dirty="0"/>
              <a:t> 2305 Federal Government</a:t>
            </a:r>
          </a:p>
          <a:p>
            <a:r>
              <a:rPr lang="en-US" dirty="0" err="1"/>
              <a:t>GOVT</a:t>
            </a:r>
            <a:r>
              <a:rPr lang="en-US" dirty="0"/>
              <a:t> 2306 Texas Government</a:t>
            </a:r>
          </a:p>
          <a:p>
            <a:r>
              <a:rPr lang="en-US" dirty="0" err="1"/>
              <a:t>SOCI</a:t>
            </a:r>
            <a:r>
              <a:rPr lang="en-US" dirty="0"/>
              <a:t> 1301 Into to Sociology</a:t>
            </a:r>
          </a:p>
          <a:p>
            <a:r>
              <a:rPr lang="en-US" dirty="0"/>
              <a:t>Texas Creative Arts Core</a:t>
            </a:r>
          </a:p>
          <a:p>
            <a:r>
              <a:rPr lang="en-US" dirty="0"/>
              <a:t>Texas Lang/Phil/Culture Core</a:t>
            </a:r>
          </a:p>
          <a:p>
            <a:r>
              <a:rPr lang="en-US" dirty="0"/>
              <a:t>Academic Elective</a:t>
            </a:r>
          </a:p>
        </p:txBody>
      </p:sp>
    </p:spTree>
    <p:extLst>
      <p:ext uri="{BB962C8B-B14F-4D97-AF65-F5344CB8AC3E}">
        <p14:creationId xmlns:p14="http://schemas.microsoft.com/office/powerpoint/2010/main" val="46450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ABE7-03F6-4F4E-977A-8AFD111EFC06}"/>
              </a:ext>
            </a:extLst>
          </p:cNvPr>
          <p:cNvSpPr>
            <a:spLocks noGrp="1"/>
          </p:cNvSpPr>
          <p:nvPr>
            <p:ph type="title"/>
          </p:nvPr>
        </p:nvSpPr>
        <p:spPr/>
        <p:txBody>
          <a:bodyPr/>
          <a:lstStyle/>
          <a:p>
            <a:r>
              <a:rPr lang="en-US" dirty="0"/>
              <a:t>Grayson College Nursing:</a:t>
            </a:r>
            <a:br>
              <a:rPr lang="en-US" dirty="0"/>
            </a:br>
            <a:r>
              <a:rPr lang="en-US" dirty="0"/>
              <a:t>Our Programs</a:t>
            </a:r>
          </a:p>
        </p:txBody>
      </p:sp>
      <p:sp>
        <p:nvSpPr>
          <p:cNvPr id="3" name="Content Placeholder 2">
            <a:extLst>
              <a:ext uri="{FF2B5EF4-FFF2-40B4-BE49-F238E27FC236}">
                <a16:creationId xmlns:a16="http://schemas.microsoft.com/office/drawing/2014/main" id="{329CBFF1-4C1E-4EB3-BCB5-3B4595EA58CB}"/>
              </a:ext>
            </a:extLst>
          </p:cNvPr>
          <p:cNvSpPr>
            <a:spLocks noGrp="1"/>
          </p:cNvSpPr>
          <p:nvPr>
            <p:ph idx="1"/>
          </p:nvPr>
        </p:nvSpPr>
        <p:spPr>
          <a:xfrm>
            <a:off x="680321" y="2336873"/>
            <a:ext cx="11324445" cy="3920236"/>
          </a:xfrm>
        </p:spPr>
        <p:txBody>
          <a:bodyPr>
            <a:normAutofit/>
          </a:bodyPr>
          <a:lstStyle/>
          <a:p>
            <a:pPr fontAlgn="base"/>
            <a:r>
              <a:rPr lang="en-US" b="1" dirty="0"/>
              <a:t>Vocational Nursing </a:t>
            </a:r>
            <a:r>
              <a:rPr lang="en-US" dirty="0"/>
              <a:t>(LVN) Certificate </a:t>
            </a:r>
          </a:p>
          <a:p>
            <a:pPr lvl="1" fontAlgn="base"/>
            <a:r>
              <a:rPr lang="en-US" u="sng" dirty="0">
                <a:hlinkClick r:id="rId2"/>
              </a:rPr>
              <a:t>lvn@grayson.edu</a:t>
            </a:r>
            <a:r>
              <a:rPr lang="en-US" dirty="0"/>
              <a:t> </a:t>
            </a:r>
          </a:p>
          <a:p>
            <a:pPr fontAlgn="base"/>
            <a:r>
              <a:rPr lang="en-US" b="1" dirty="0"/>
              <a:t>Transitional Entry </a:t>
            </a:r>
            <a:r>
              <a:rPr lang="en-US" dirty="0"/>
              <a:t>(LVN-RN) Bridge Program A.A.S </a:t>
            </a:r>
          </a:p>
          <a:p>
            <a:pPr lvl="1" fontAlgn="base"/>
            <a:r>
              <a:rPr lang="en-US" u="sng" dirty="0">
                <a:hlinkClick r:id="rId3"/>
              </a:rPr>
              <a:t>nursing@grayson.edu</a:t>
            </a:r>
            <a:r>
              <a:rPr lang="en-US" dirty="0"/>
              <a:t> </a:t>
            </a:r>
          </a:p>
          <a:p>
            <a:pPr fontAlgn="base"/>
            <a:r>
              <a:rPr lang="en-US" b="1" dirty="0"/>
              <a:t>Associate Degree Nursing </a:t>
            </a:r>
            <a:r>
              <a:rPr lang="en-US" dirty="0"/>
              <a:t>(RN) A.A.S </a:t>
            </a:r>
          </a:p>
          <a:p>
            <a:pPr lvl="1" fontAlgn="base"/>
            <a:r>
              <a:rPr lang="en-US" u="sng" dirty="0">
                <a:hlinkClick r:id="rId3"/>
              </a:rPr>
              <a:t>nursing@grayson.edu</a:t>
            </a:r>
            <a:r>
              <a:rPr lang="en-US" dirty="0"/>
              <a:t> </a:t>
            </a:r>
          </a:p>
          <a:p>
            <a:r>
              <a:rPr lang="en-US" b="1" dirty="0"/>
              <a:t>Bachelor of Science Nursing</a:t>
            </a:r>
            <a:r>
              <a:rPr lang="en-US" dirty="0"/>
              <a:t> (RN-BSN) – Post-Licensure Program </a:t>
            </a:r>
          </a:p>
          <a:p>
            <a:pPr lvl="1"/>
            <a:r>
              <a:rPr lang="en-US" u="sng" dirty="0">
                <a:hlinkClick r:id="rId4"/>
              </a:rPr>
              <a:t>rn-bsn@grayson.edu</a:t>
            </a:r>
            <a:r>
              <a:rPr lang="en-US" dirty="0"/>
              <a:t> </a:t>
            </a:r>
          </a:p>
        </p:txBody>
      </p:sp>
    </p:spTree>
    <p:extLst>
      <p:ext uri="{BB962C8B-B14F-4D97-AF65-F5344CB8AC3E}">
        <p14:creationId xmlns:p14="http://schemas.microsoft.com/office/powerpoint/2010/main" val="65323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5F09-6C0F-4158-B3E0-C59AB7683525}"/>
              </a:ext>
            </a:extLst>
          </p:cNvPr>
          <p:cNvSpPr>
            <a:spLocks noGrp="1"/>
          </p:cNvSpPr>
          <p:nvPr>
            <p:ph type="title"/>
          </p:nvPr>
        </p:nvSpPr>
        <p:spPr/>
        <p:txBody>
          <a:bodyPr/>
          <a:lstStyle/>
          <a:p>
            <a:r>
              <a:rPr lang="en-US" dirty="0"/>
              <a:t>RN-BSN Program Courses</a:t>
            </a:r>
          </a:p>
        </p:txBody>
      </p:sp>
      <p:graphicFrame>
        <p:nvGraphicFramePr>
          <p:cNvPr id="5" name="Content Placeholder 4">
            <a:extLst>
              <a:ext uri="{FF2B5EF4-FFF2-40B4-BE49-F238E27FC236}">
                <a16:creationId xmlns:a16="http://schemas.microsoft.com/office/drawing/2014/main" id="{4E9EFF98-18A9-4F18-A222-8365CAD0AB08}"/>
              </a:ext>
            </a:extLst>
          </p:cNvPr>
          <p:cNvGraphicFramePr>
            <a:graphicFrameLocks noGrp="1"/>
          </p:cNvGraphicFramePr>
          <p:nvPr>
            <p:ph idx="1"/>
            <p:extLst>
              <p:ext uri="{D42A27DB-BD31-4B8C-83A1-F6EECF244321}">
                <p14:modId xmlns:p14="http://schemas.microsoft.com/office/powerpoint/2010/main" val="204463994"/>
              </p:ext>
            </p:extLst>
          </p:nvPr>
        </p:nvGraphicFramePr>
        <p:xfrm>
          <a:off x="838200" y="1515232"/>
          <a:ext cx="10363200" cy="5394960"/>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409242303"/>
                    </a:ext>
                  </a:extLst>
                </a:gridCol>
                <a:gridCol w="3454400">
                  <a:extLst>
                    <a:ext uri="{9D8B030D-6E8A-4147-A177-3AD203B41FA5}">
                      <a16:colId xmlns:a16="http://schemas.microsoft.com/office/drawing/2014/main" val="505049923"/>
                    </a:ext>
                  </a:extLst>
                </a:gridCol>
                <a:gridCol w="3454400">
                  <a:extLst>
                    <a:ext uri="{9D8B030D-6E8A-4147-A177-3AD203B41FA5}">
                      <a16:colId xmlns:a16="http://schemas.microsoft.com/office/drawing/2014/main" val="1300138023"/>
                    </a:ext>
                  </a:extLst>
                </a:gridCol>
              </a:tblGrid>
              <a:tr h="357055">
                <a:tc>
                  <a:txBody>
                    <a:bodyPr/>
                    <a:lstStyle/>
                    <a:p>
                      <a:pPr algn="ctr"/>
                      <a:r>
                        <a:rPr lang="en-US" dirty="0">
                          <a:solidFill>
                            <a:schemeClr val="tx1"/>
                          </a:solidFill>
                        </a:rPr>
                        <a:t>Fall</a:t>
                      </a:r>
                    </a:p>
                  </a:txBody>
                  <a:tcPr>
                    <a:solidFill>
                      <a:schemeClr val="bg1">
                        <a:lumMod val="85000"/>
                      </a:schemeClr>
                    </a:solidFill>
                  </a:tcPr>
                </a:tc>
                <a:tc>
                  <a:txBody>
                    <a:bodyPr/>
                    <a:lstStyle/>
                    <a:p>
                      <a:pPr algn="ctr"/>
                      <a:r>
                        <a:rPr lang="en-US" dirty="0">
                          <a:solidFill>
                            <a:schemeClr val="tx1"/>
                          </a:solidFill>
                        </a:rPr>
                        <a:t>Spring</a:t>
                      </a:r>
                    </a:p>
                  </a:txBody>
                  <a:tcPr>
                    <a:solidFill>
                      <a:schemeClr val="bg1">
                        <a:lumMod val="85000"/>
                      </a:schemeClr>
                    </a:solidFill>
                  </a:tcPr>
                </a:tc>
                <a:tc>
                  <a:txBody>
                    <a:bodyPr/>
                    <a:lstStyle/>
                    <a:p>
                      <a:pPr algn="ctr"/>
                      <a:r>
                        <a:rPr lang="en-US" dirty="0">
                          <a:solidFill>
                            <a:schemeClr val="tx1"/>
                          </a:solidFill>
                        </a:rPr>
                        <a:t>Summer</a:t>
                      </a:r>
                    </a:p>
                  </a:txBody>
                  <a:tcPr>
                    <a:solidFill>
                      <a:schemeClr val="bg1">
                        <a:lumMod val="85000"/>
                      </a:schemeClr>
                    </a:solidFill>
                  </a:tcPr>
                </a:tc>
                <a:extLst>
                  <a:ext uri="{0D108BD9-81ED-4DB2-BD59-A6C34878D82A}">
                    <a16:rowId xmlns:a16="http://schemas.microsoft.com/office/drawing/2014/main" val="1077124910"/>
                  </a:ext>
                </a:extLst>
              </a:tr>
              <a:tr h="4909513">
                <a:tc>
                  <a:txBody>
                    <a:bodyPr/>
                    <a:lstStyle/>
                    <a:p>
                      <a:r>
                        <a:rPr lang="en-US" sz="1600" kern="1200" dirty="0">
                          <a:solidFill>
                            <a:schemeClr val="dk1"/>
                          </a:solidFill>
                          <a:effectLst/>
                          <a:latin typeface="+mn-lt"/>
                          <a:ea typeface="+mn-ea"/>
                          <a:cs typeface="+mn-cs"/>
                        </a:rPr>
                        <a:t>Issues &amp; Trends in Nursing (NURS 3244) – 2 semester hours (may be taken prior to licensure as RN)</a:t>
                      </a:r>
                    </a:p>
                    <a:p>
                      <a:r>
                        <a:rPr lang="en-US" sz="1600" kern="1200" dirty="0">
                          <a:solidFill>
                            <a:schemeClr val="dk1"/>
                          </a:solidFill>
                          <a:effectLst/>
                          <a:latin typeface="+mn-lt"/>
                          <a:ea typeface="+mn-ea"/>
                          <a:cs typeface="+mn-cs"/>
                        </a:rPr>
                        <a:t>  </a:t>
                      </a:r>
                    </a:p>
                    <a:p>
                      <a:r>
                        <a:rPr lang="en-US" sz="1600" kern="1200" dirty="0">
                          <a:solidFill>
                            <a:schemeClr val="dk1"/>
                          </a:solidFill>
                          <a:effectLst/>
                          <a:latin typeface="+mn-lt"/>
                          <a:ea typeface="+mn-ea"/>
                          <a:cs typeface="+mn-cs"/>
                        </a:rPr>
                        <a:t>Nursing Research (NURS 3324) – 3 semester hours</a:t>
                      </a:r>
                    </a:p>
                    <a:p>
                      <a:r>
                        <a:rPr lang="en-US" sz="1600" b="1" kern="1200" dirty="0">
                          <a:solidFill>
                            <a:schemeClr val="dk1"/>
                          </a:solidFill>
                          <a:effectLst/>
                          <a:latin typeface="+mn-lt"/>
                          <a:ea typeface="+mn-ea"/>
                          <a:cs typeface="+mn-cs"/>
                        </a:rPr>
                        <a:t>(THIS MUST BE TAKEN FIRST)</a:t>
                      </a:r>
                      <a:endParaRPr lang="en-US"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 </a:t>
                      </a:r>
                    </a:p>
                    <a:p>
                      <a:r>
                        <a:rPr lang="en-US" sz="1600" kern="1200" dirty="0">
                          <a:solidFill>
                            <a:schemeClr val="dk1"/>
                          </a:solidFill>
                          <a:effectLst/>
                          <a:latin typeface="+mn-lt"/>
                          <a:ea typeface="+mn-ea"/>
                          <a:cs typeface="+mn-cs"/>
                        </a:rPr>
                        <a:t>Health Assessment (NURS 3301) – 3 semester hours</a:t>
                      </a:r>
                    </a:p>
                    <a:p>
                      <a:r>
                        <a:rPr lang="en-US" sz="1600" kern="1200" dirty="0">
                          <a:solidFill>
                            <a:schemeClr val="dk1"/>
                          </a:solidFill>
                          <a:effectLst/>
                          <a:latin typeface="+mn-lt"/>
                          <a:ea typeface="+mn-ea"/>
                          <a:cs typeface="+mn-cs"/>
                        </a:rPr>
                        <a:t> </a:t>
                      </a:r>
                    </a:p>
                    <a:p>
                      <a:r>
                        <a:rPr lang="en-US" sz="1600" kern="1200" dirty="0">
                          <a:solidFill>
                            <a:schemeClr val="dk1"/>
                          </a:solidFill>
                          <a:effectLst/>
                          <a:latin typeface="+mn-lt"/>
                          <a:ea typeface="+mn-ea"/>
                          <a:cs typeface="+mn-cs"/>
                        </a:rPr>
                        <a:t>Pathophysiology (NURS 3313) – 3 semester hours</a:t>
                      </a:r>
                    </a:p>
                    <a:p>
                      <a:r>
                        <a:rPr lang="en-US" sz="1600" kern="1200" dirty="0">
                          <a:solidFill>
                            <a:schemeClr val="dk1"/>
                          </a:solidFill>
                          <a:effectLst/>
                          <a:latin typeface="+mn-lt"/>
                          <a:ea typeface="+mn-ea"/>
                          <a:cs typeface="+mn-cs"/>
                        </a:rPr>
                        <a:t> </a:t>
                      </a:r>
                    </a:p>
                    <a:p>
                      <a:r>
                        <a:rPr lang="en-US" sz="1600" kern="1200" dirty="0">
                          <a:solidFill>
                            <a:schemeClr val="dk1"/>
                          </a:solidFill>
                          <a:effectLst/>
                          <a:latin typeface="+mn-lt"/>
                          <a:ea typeface="+mn-ea"/>
                          <a:cs typeface="+mn-cs"/>
                        </a:rPr>
                        <a:t>Legal &amp; Ethical Considerations in Nursing (NURS 4326) – 3 semester hours</a:t>
                      </a:r>
                    </a:p>
                    <a:p>
                      <a:r>
                        <a:rPr lang="en-US" sz="1800" kern="1200" dirty="0">
                          <a:solidFill>
                            <a:schemeClr val="dk1"/>
                          </a:solidFill>
                          <a:effectLst/>
                          <a:latin typeface="+mn-lt"/>
                          <a:ea typeface="+mn-ea"/>
                          <a:cs typeface="+mn-cs"/>
                        </a:rPr>
                        <a:t> </a:t>
                      </a:r>
                    </a:p>
                    <a:p>
                      <a:endParaRPr lang="en-US" dirty="0"/>
                    </a:p>
                  </a:txBody>
                  <a:tcPr>
                    <a:noFill/>
                  </a:tcPr>
                </a:tc>
                <a:tc>
                  <a:txBody>
                    <a:bodyPr/>
                    <a:lstStyle/>
                    <a:p>
                      <a:r>
                        <a:rPr lang="en-US" sz="1800" kern="1200" dirty="0">
                          <a:solidFill>
                            <a:schemeClr val="dk1"/>
                          </a:solidFill>
                          <a:effectLst/>
                          <a:latin typeface="+mn-lt"/>
                          <a:ea typeface="+mn-ea"/>
                          <a:cs typeface="+mn-cs"/>
                        </a:rPr>
                        <a:t>Community Health Nursing (NURS 4355) – 3 semester hours</a:t>
                      </a:r>
                    </a:p>
                    <a:p>
                      <a:r>
                        <a:rPr lang="en-US" sz="1800" kern="1200" dirty="0">
                          <a:solidFill>
                            <a:schemeClr val="dk1"/>
                          </a:solidFill>
                          <a:effectLst/>
                          <a:latin typeface="+mn-lt"/>
                          <a:ea typeface="+mn-ea"/>
                          <a:cs typeface="+mn-cs"/>
                        </a:rPr>
                        <a:t>Community Health Nursing Clinical (NURS 4160) – 1 semester hour</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Health Promotion Across the Lifespan (NURS 4341) – 3 semester hours</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Nursing Theory (NURS 4314) – 3 semester hours</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Leadership &amp; Management (NURS 4457) – 4 semester hours</a:t>
                      </a:r>
                    </a:p>
                    <a:p>
                      <a:r>
                        <a:rPr lang="en-US" sz="1800" b="1"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endParaRPr lang="en-US" dirty="0"/>
                    </a:p>
                  </a:txBody>
                  <a:tcPr>
                    <a:noFill/>
                  </a:tcPr>
                </a:tc>
                <a:tc>
                  <a:txBody>
                    <a:bodyPr/>
                    <a:lstStyle/>
                    <a:p>
                      <a:r>
                        <a:rPr lang="en-US" sz="1800" kern="1200" dirty="0">
                          <a:solidFill>
                            <a:schemeClr val="dk1"/>
                          </a:solidFill>
                          <a:effectLst/>
                          <a:latin typeface="+mn-lt"/>
                          <a:ea typeface="+mn-ea"/>
                          <a:cs typeface="+mn-cs"/>
                        </a:rPr>
                        <a:t>Gerontological Nursing (NURS 4232) – 2 semester hours</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Professional Project (NURS 4454) – 4 semester hours</a:t>
                      </a:r>
                    </a:p>
                    <a:p>
                      <a:r>
                        <a:rPr lang="en-US" sz="1800" b="1" kern="1200" dirty="0">
                          <a:solidFill>
                            <a:schemeClr val="dk1"/>
                          </a:solidFill>
                          <a:effectLst/>
                          <a:latin typeface="+mn-lt"/>
                          <a:ea typeface="+mn-ea"/>
                          <a:cs typeface="+mn-cs"/>
                        </a:rPr>
                        <a:t> (THIS MUST BE TAKEN IN LASTSEMESTER)</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Credit hours for all academic courses: 54 hours</a:t>
                      </a:r>
                    </a:p>
                    <a:p>
                      <a:r>
                        <a:rPr lang="en-US" sz="1800" kern="1200" dirty="0">
                          <a:solidFill>
                            <a:schemeClr val="dk1"/>
                          </a:solidFill>
                          <a:effectLst/>
                          <a:latin typeface="+mn-lt"/>
                          <a:ea typeface="+mn-ea"/>
                          <a:cs typeface="+mn-cs"/>
                        </a:rPr>
                        <a:t>Credit award for successful completion of RN licensure: 32 hours</a:t>
                      </a:r>
                    </a:p>
                    <a:p>
                      <a:r>
                        <a:rPr lang="en-US" sz="1800" kern="1200" dirty="0">
                          <a:solidFill>
                            <a:schemeClr val="dk1"/>
                          </a:solidFill>
                          <a:effectLst/>
                          <a:latin typeface="+mn-lt"/>
                          <a:ea typeface="+mn-ea"/>
                          <a:cs typeface="+mn-cs"/>
                        </a:rPr>
                        <a:t>RN-BSN program hours: 34 hours</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Total program credit hours – 120 hours</a:t>
                      </a:r>
                    </a:p>
                    <a:p>
                      <a:endParaRPr lang="en-US" dirty="0"/>
                    </a:p>
                  </a:txBody>
                  <a:tcPr>
                    <a:noFill/>
                  </a:tcPr>
                </a:tc>
                <a:extLst>
                  <a:ext uri="{0D108BD9-81ED-4DB2-BD59-A6C34878D82A}">
                    <a16:rowId xmlns:a16="http://schemas.microsoft.com/office/drawing/2014/main" val="1797529845"/>
                  </a:ext>
                </a:extLst>
              </a:tr>
            </a:tbl>
          </a:graphicData>
        </a:graphic>
      </p:graphicFrame>
    </p:spTree>
    <p:extLst>
      <p:ext uri="{BB962C8B-B14F-4D97-AF65-F5344CB8AC3E}">
        <p14:creationId xmlns:p14="http://schemas.microsoft.com/office/powerpoint/2010/main" val="281114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D3FE-2DE9-4D79-9C30-F9641BE7F031}"/>
              </a:ext>
            </a:extLst>
          </p:cNvPr>
          <p:cNvSpPr>
            <a:spLocks noGrp="1"/>
          </p:cNvSpPr>
          <p:nvPr>
            <p:ph type="title"/>
          </p:nvPr>
        </p:nvSpPr>
        <p:spPr/>
        <p:txBody>
          <a:bodyPr>
            <a:normAutofit/>
          </a:bodyPr>
          <a:lstStyle/>
          <a:p>
            <a:r>
              <a:rPr lang="en-US" sz="7200" b="1" dirty="0"/>
              <a:t>For Information:</a:t>
            </a:r>
          </a:p>
        </p:txBody>
      </p:sp>
      <p:sp>
        <p:nvSpPr>
          <p:cNvPr id="3" name="Content Placeholder 2">
            <a:extLst>
              <a:ext uri="{FF2B5EF4-FFF2-40B4-BE49-F238E27FC236}">
                <a16:creationId xmlns:a16="http://schemas.microsoft.com/office/drawing/2014/main" id="{AB821B73-4734-4C21-B2F5-71EA377BCC49}"/>
              </a:ext>
            </a:extLst>
          </p:cNvPr>
          <p:cNvSpPr>
            <a:spLocks noGrp="1"/>
          </p:cNvSpPr>
          <p:nvPr>
            <p:ph idx="1"/>
          </p:nvPr>
        </p:nvSpPr>
        <p:spPr/>
        <p:txBody>
          <a:bodyPr>
            <a:normAutofit/>
          </a:bodyPr>
          <a:lstStyle/>
          <a:p>
            <a:pPr marL="0" indent="0">
              <a:buNone/>
            </a:pPr>
            <a:r>
              <a:rPr lang="en-US" sz="4000" dirty="0"/>
              <a:t>Email:</a:t>
            </a:r>
          </a:p>
          <a:p>
            <a:pPr marL="0" indent="0">
              <a:buNone/>
            </a:pPr>
            <a:r>
              <a:rPr lang="en-US" sz="6600" dirty="0"/>
              <a:t>RN-BSN@grayson.edu</a:t>
            </a:r>
          </a:p>
        </p:txBody>
      </p:sp>
    </p:spTree>
    <p:extLst>
      <p:ext uri="{BB962C8B-B14F-4D97-AF65-F5344CB8AC3E}">
        <p14:creationId xmlns:p14="http://schemas.microsoft.com/office/powerpoint/2010/main" val="252921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21051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University Transfer</a:t>
            </a:r>
          </a:p>
        </p:txBody>
      </p:sp>
      <p:sp>
        <p:nvSpPr>
          <p:cNvPr id="3" name="Content Placeholder 2"/>
          <p:cNvSpPr>
            <a:spLocks noGrp="1"/>
          </p:cNvSpPr>
          <p:nvPr>
            <p:ph idx="1"/>
          </p:nvPr>
        </p:nvSpPr>
        <p:spPr/>
        <p:txBody>
          <a:bodyPr>
            <a:normAutofit/>
          </a:bodyPr>
          <a:lstStyle/>
          <a:p>
            <a:r>
              <a:rPr lang="en-US" sz="3200" dirty="0"/>
              <a:t>Degree option to select when applying to GC </a:t>
            </a:r>
          </a:p>
          <a:p>
            <a:r>
              <a:rPr lang="en-US" sz="3200" dirty="0"/>
              <a:t>“Pre-Nursing” degree plan</a:t>
            </a:r>
          </a:p>
          <a:p>
            <a:r>
              <a:rPr lang="en-US" sz="3200" dirty="0"/>
              <a:t>Allows you to take all of the academic courses needed prior to admission to a GC nursing program</a:t>
            </a:r>
          </a:p>
        </p:txBody>
      </p:sp>
    </p:spTree>
    <p:extLst>
      <p:ext uri="{BB962C8B-B14F-4D97-AF65-F5344CB8AC3E}">
        <p14:creationId xmlns:p14="http://schemas.microsoft.com/office/powerpoint/2010/main" val="97773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Associate Degree Nursing-</a:t>
            </a:r>
            <a:br>
              <a:rPr lang="en-US" dirty="0"/>
            </a:br>
            <a:r>
              <a:rPr lang="en-US" dirty="0"/>
              <a:t>RN Programs</a:t>
            </a:r>
          </a:p>
        </p:txBody>
      </p:sp>
    </p:spTree>
    <p:extLst>
      <p:ext uri="{BB962C8B-B14F-4D97-AF65-F5344CB8AC3E}">
        <p14:creationId xmlns:p14="http://schemas.microsoft.com/office/powerpoint/2010/main" val="16771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F4A7-C6DE-45D5-B917-5013B6BE95C8}"/>
              </a:ext>
            </a:extLst>
          </p:cNvPr>
          <p:cNvSpPr>
            <a:spLocks noGrp="1"/>
          </p:cNvSpPr>
          <p:nvPr>
            <p:ph type="title"/>
          </p:nvPr>
        </p:nvSpPr>
        <p:spPr/>
        <p:txBody>
          <a:bodyPr/>
          <a:lstStyle/>
          <a:p>
            <a:r>
              <a:rPr lang="en-US" dirty="0"/>
              <a:t>RN - Traditional Program Overview</a:t>
            </a:r>
          </a:p>
        </p:txBody>
      </p:sp>
      <p:sp>
        <p:nvSpPr>
          <p:cNvPr id="3" name="Content Placeholder 2">
            <a:extLst>
              <a:ext uri="{FF2B5EF4-FFF2-40B4-BE49-F238E27FC236}">
                <a16:creationId xmlns:a16="http://schemas.microsoft.com/office/drawing/2014/main" id="{EB5666C2-548A-4142-A70B-7D52A96876A4}"/>
              </a:ext>
            </a:extLst>
          </p:cNvPr>
          <p:cNvSpPr>
            <a:spLocks noGrp="1"/>
          </p:cNvSpPr>
          <p:nvPr>
            <p:ph idx="1"/>
          </p:nvPr>
        </p:nvSpPr>
        <p:spPr>
          <a:xfrm>
            <a:off x="680321" y="2336872"/>
            <a:ext cx="9613861" cy="4343327"/>
          </a:xfrm>
        </p:spPr>
        <p:txBody>
          <a:bodyPr>
            <a:normAutofit/>
          </a:bodyPr>
          <a:lstStyle/>
          <a:p>
            <a:pPr fontAlgn="base">
              <a:lnSpc>
                <a:spcPct val="100000"/>
              </a:lnSpc>
            </a:pPr>
            <a:r>
              <a:rPr lang="en-US" sz="2000" dirty="0"/>
              <a:t>The program is an in-person program, 2 years in length, with a total of 4 nursing semesters. Admits twice a year.</a:t>
            </a:r>
          </a:p>
          <a:p>
            <a:pPr fontAlgn="base">
              <a:lnSpc>
                <a:spcPct val="100000"/>
              </a:lnSpc>
            </a:pPr>
            <a:r>
              <a:rPr lang="en-US" sz="2000" dirty="0"/>
              <a:t>Courses are offered in the </a:t>
            </a:r>
            <a:r>
              <a:rPr lang="en-US" sz="2000" b="1" dirty="0"/>
              <a:t>Fall </a:t>
            </a:r>
            <a:r>
              <a:rPr lang="en-US" sz="2000" dirty="0"/>
              <a:t>and </a:t>
            </a:r>
            <a:r>
              <a:rPr lang="en-US" sz="2000" b="1" dirty="0"/>
              <a:t>Spring </a:t>
            </a:r>
            <a:r>
              <a:rPr lang="en-US" sz="2000" dirty="0"/>
              <a:t>semesters only. </a:t>
            </a:r>
          </a:p>
          <a:p>
            <a:pPr fontAlgn="base">
              <a:lnSpc>
                <a:spcPct val="100000"/>
              </a:lnSpc>
            </a:pPr>
            <a:r>
              <a:rPr lang="en-US" sz="2000" dirty="0"/>
              <a:t>After the program concludes, students are eligible to test for the NCLEX-RN exam and attain their Registered Nurse (RN) license </a:t>
            </a:r>
          </a:p>
          <a:p>
            <a:pPr fontAlgn="base">
              <a:lnSpc>
                <a:spcPct val="100000"/>
              </a:lnSpc>
            </a:pPr>
            <a:r>
              <a:rPr lang="en-US" sz="2000" dirty="0"/>
              <a:t>Clinical rotations are required each semester, with clinical sites located in Sherman, Denison, and Oklahoma. </a:t>
            </a:r>
          </a:p>
          <a:p>
            <a:pPr fontAlgn="base">
              <a:lnSpc>
                <a:spcPct val="100000"/>
              </a:lnSpc>
            </a:pPr>
            <a:r>
              <a:rPr lang="en-US" sz="2000" dirty="0"/>
              <a:t>Clinical rotations begin mid-semester, are once a week, are usually 6am-6pm</a:t>
            </a:r>
          </a:p>
          <a:p>
            <a:pPr fontAlgn="base">
              <a:lnSpc>
                <a:spcPct val="100000"/>
              </a:lnSpc>
            </a:pPr>
            <a:endParaRPr lang="en-US" sz="2000" dirty="0"/>
          </a:p>
          <a:p>
            <a:endParaRPr lang="en-US" dirty="0"/>
          </a:p>
        </p:txBody>
      </p:sp>
    </p:spTree>
    <p:extLst>
      <p:ext uri="{BB962C8B-B14F-4D97-AF65-F5344CB8AC3E}">
        <p14:creationId xmlns:p14="http://schemas.microsoft.com/office/powerpoint/2010/main" val="41296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EC2E-54F2-4E6B-957A-D0A4B5C5AEAF}"/>
              </a:ext>
            </a:extLst>
          </p:cNvPr>
          <p:cNvSpPr>
            <a:spLocks noGrp="1"/>
          </p:cNvSpPr>
          <p:nvPr>
            <p:ph type="title"/>
          </p:nvPr>
        </p:nvSpPr>
        <p:spPr/>
        <p:txBody>
          <a:bodyPr/>
          <a:lstStyle/>
          <a:p>
            <a:r>
              <a:rPr lang="en-US" dirty="0"/>
              <a:t>RN – Traditional Program Required Academic Courses</a:t>
            </a:r>
          </a:p>
        </p:txBody>
      </p:sp>
      <p:sp>
        <p:nvSpPr>
          <p:cNvPr id="3" name="Content Placeholder 2">
            <a:extLst>
              <a:ext uri="{FF2B5EF4-FFF2-40B4-BE49-F238E27FC236}">
                <a16:creationId xmlns:a16="http://schemas.microsoft.com/office/drawing/2014/main" id="{ABBD100D-266E-4D42-9394-671F416C9B62}"/>
              </a:ext>
            </a:extLst>
          </p:cNvPr>
          <p:cNvSpPr>
            <a:spLocks noGrp="1"/>
          </p:cNvSpPr>
          <p:nvPr>
            <p:ph sz="half" idx="1"/>
          </p:nvPr>
        </p:nvSpPr>
        <p:spPr/>
        <p:txBody>
          <a:bodyPr>
            <a:normAutofit fontScale="70000" lnSpcReduction="20000"/>
          </a:bodyPr>
          <a:lstStyle/>
          <a:p>
            <a:pPr marL="0" lvl="0" indent="0">
              <a:buNone/>
            </a:pPr>
            <a:r>
              <a:rPr lang="en-US" b="1" dirty="0"/>
              <a:t>Pre-requisites</a:t>
            </a:r>
          </a:p>
          <a:p>
            <a:pPr lvl="0"/>
            <a:r>
              <a:rPr lang="en-US" dirty="0"/>
              <a:t>Anatomy &amp; Physiology I (within 5 years)</a:t>
            </a:r>
          </a:p>
          <a:p>
            <a:pPr lvl="0"/>
            <a:r>
              <a:rPr lang="en-US" dirty="0"/>
              <a:t>Anatomy &amp; Physiology II (within 5 years)</a:t>
            </a:r>
          </a:p>
          <a:p>
            <a:r>
              <a:rPr lang="en-US" dirty="0"/>
              <a:t>College Algebra or Statistics</a:t>
            </a:r>
          </a:p>
          <a:p>
            <a:pPr marL="0" lvl="0" indent="0">
              <a:lnSpc>
                <a:spcPct val="160000"/>
              </a:lnSpc>
              <a:buNone/>
            </a:pPr>
            <a:r>
              <a:rPr lang="en-US" b="1" dirty="0"/>
              <a:t>Co-requisites </a:t>
            </a:r>
          </a:p>
          <a:p>
            <a:r>
              <a:rPr lang="en-US" dirty="0"/>
              <a:t>English I  </a:t>
            </a:r>
          </a:p>
          <a:p>
            <a:r>
              <a:rPr lang="en-US" dirty="0"/>
              <a:t>General Psychology</a:t>
            </a:r>
          </a:p>
          <a:p>
            <a:pPr lvl="0"/>
            <a:r>
              <a:rPr lang="en-US" dirty="0"/>
              <a:t>Lifespan Growth &amp; Development</a:t>
            </a:r>
          </a:p>
          <a:p>
            <a:pPr lvl="0"/>
            <a:r>
              <a:rPr lang="en-US" dirty="0"/>
              <a:t>1 Core Elective (</a:t>
            </a:r>
            <a:r>
              <a:rPr lang="en-US" u="sng" dirty="0">
                <a:hlinkClick r:id="rId2"/>
              </a:rPr>
              <a:t>Creative Arts OR Language/Philosophy/Culture Core</a:t>
            </a:r>
            <a:r>
              <a:rPr lang="en-US" dirty="0"/>
              <a:t>) </a:t>
            </a:r>
          </a:p>
          <a:p>
            <a:r>
              <a:rPr lang="en-US" dirty="0"/>
              <a:t>Microbiology (within 5 years)</a:t>
            </a:r>
          </a:p>
          <a:p>
            <a:pPr lvl="0"/>
            <a:endParaRPr lang="en-US" dirty="0"/>
          </a:p>
          <a:p>
            <a:endParaRPr lang="en-US" dirty="0"/>
          </a:p>
        </p:txBody>
      </p:sp>
      <p:sp>
        <p:nvSpPr>
          <p:cNvPr id="4" name="Content Placeholder 3"/>
          <p:cNvSpPr>
            <a:spLocks noGrp="1"/>
          </p:cNvSpPr>
          <p:nvPr>
            <p:ph sz="half" idx="2"/>
          </p:nvPr>
        </p:nvSpPr>
        <p:spPr/>
        <p:txBody>
          <a:bodyPr/>
          <a:lstStyle/>
          <a:p>
            <a:r>
              <a:rPr lang="en-US" dirty="0"/>
              <a:t>**Sciences older than 5 years – to be eligible you must score over 74.5 on A/P portion of </a:t>
            </a:r>
            <a:r>
              <a:rPr lang="en-US" dirty="0" err="1"/>
              <a:t>HESI</a:t>
            </a:r>
            <a:r>
              <a:rPr lang="en-US" dirty="0"/>
              <a:t>**</a:t>
            </a:r>
          </a:p>
          <a:p>
            <a:endParaRPr lang="en-US" dirty="0"/>
          </a:p>
        </p:txBody>
      </p:sp>
    </p:spTree>
    <p:extLst>
      <p:ext uri="{BB962C8B-B14F-4D97-AF65-F5344CB8AC3E}">
        <p14:creationId xmlns:p14="http://schemas.microsoft.com/office/powerpoint/2010/main" val="297224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Program Schedule</a:t>
            </a:r>
          </a:p>
        </p:txBody>
      </p:sp>
      <p:sp>
        <p:nvSpPr>
          <p:cNvPr id="3" name="Content Placeholder 2"/>
          <p:cNvSpPr>
            <a:spLocks noGrp="1"/>
          </p:cNvSpPr>
          <p:nvPr>
            <p:ph idx="1"/>
          </p:nvPr>
        </p:nvSpPr>
        <p:spPr/>
        <p:txBody>
          <a:bodyPr>
            <a:normAutofit fontScale="92500" lnSpcReduction="20000"/>
          </a:bodyPr>
          <a:lstStyle/>
          <a:p>
            <a:r>
              <a:rPr lang="en-US" dirty="0"/>
              <a:t>Nursing 1</a:t>
            </a:r>
          </a:p>
          <a:p>
            <a:pPr lvl="1"/>
            <a:r>
              <a:rPr lang="en-US" dirty="0"/>
              <a:t>Theory, lab, clinical</a:t>
            </a:r>
          </a:p>
          <a:p>
            <a:pPr lvl="1"/>
            <a:r>
              <a:rPr lang="en-US" dirty="0"/>
              <a:t>Concepts: fundamentals of nursing, medication administration, skills</a:t>
            </a:r>
          </a:p>
          <a:p>
            <a:r>
              <a:rPr lang="en-US" dirty="0"/>
              <a:t>Nursing 2</a:t>
            </a:r>
          </a:p>
          <a:p>
            <a:pPr lvl="1"/>
            <a:r>
              <a:rPr lang="en-US" dirty="0"/>
              <a:t>Theory, lab, clinical</a:t>
            </a:r>
          </a:p>
          <a:p>
            <a:pPr lvl="1"/>
            <a:r>
              <a:rPr lang="en-US" dirty="0"/>
              <a:t>Concepts: med-</a:t>
            </a:r>
            <a:r>
              <a:rPr lang="en-US" dirty="0" err="1"/>
              <a:t>surg</a:t>
            </a:r>
            <a:r>
              <a:rPr lang="en-US" dirty="0"/>
              <a:t> disease process, women’s health, operating room, skills</a:t>
            </a:r>
          </a:p>
          <a:p>
            <a:r>
              <a:rPr lang="en-US" dirty="0"/>
              <a:t>Nursing 3</a:t>
            </a:r>
          </a:p>
          <a:p>
            <a:pPr lvl="1"/>
            <a:r>
              <a:rPr lang="en-US" dirty="0"/>
              <a:t>Theory, clinical</a:t>
            </a:r>
          </a:p>
          <a:p>
            <a:pPr lvl="1"/>
            <a:r>
              <a:rPr lang="en-US" dirty="0"/>
              <a:t>Concepts: more advanced med-</a:t>
            </a:r>
            <a:r>
              <a:rPr lang="en-US" dirty="0" err="1"/>
              <a:t>surg</a:t>
            </a:r>
            <a:r>
              <a:rPr lang="en-US" dirty="0"/>
              <a:t> disease processes, mental health concepts</a:t>
            </a:r>
          </a:p>
          <a:p>
            <a:r>
              <a:rPr lang="en-US" dirty="0"/>
              <a:t>Nursing 4</a:t>
            </a:r>
          </a:p>
          <a:p>
            <a:pPr lvl="1"/>
            <a:r>
              <a:rPr lang="en-US" dirty="0"/>
              <a:t>Theory, clinical</a:t>
            </a:r>
          </a:p>
          <a:p>
            <a:pPr lvl="1"/>
            <a:r>
              <a:rPr lang="en-US" dirty="0"/>
              <a:t>Concepts: more advanced med-</a:t>
            </a:r>
            <a:r>
              <a:rPr lang="en-US" dirty="0" err="1"/>
              <a:t>surg</a:t>
            </a:r>
            <a:r>
              <a:rPr lang="en-US" dirty="0"/>
              <a:t> disease processes, community health, leadership/management principles</a:t>
            </a:r>
          </a:p>
        </p:txBody>
      </p:sp>
    </p:spTree>
    <p:extLst>
      <p:ext uri="{BB962C8B-B14F-4D97-AF65-F5344CB8AC3E}">
        <p14:creationId xmlns:p14="http://schemas.microsoft.com/office/powerpoint/2010/main" val="103615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5CEF502-15EE-45C7-AFE8-30E87AC73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3084</Words>
  <Application>Microsoft Office PowerPoint</Application>
  <PresentationFormat>Widescreen</PresentationFormat>
  <Paragraphs>383</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Franklin Gothic Medium</vt:lpstr>
      <vt:lpstr>Wingdings</vt:lpstr>
      <vt:lpstr>Medical Health 16x9</vt:lpstr>
      <vt:lpstr>Grayson College Nursing</vt:lpstr>
      <vt:lpstr>Grayson College: Who Are We?</vt:lpstr>
      <vt:lpstr>Take the First Step to GC Nursing: Apply to Grayson College</vt:lpstr>
      <vt:lpstr>Grayson College Nursing: Our Programs</vt:lpstr>
      <vt:lpstr>Nursing University Transfer</vt:lpstr>
      <vt:lpstr>Associate Degree Nursing- RN Programs</vt:lpstr>
      <vt:lpstr>RN - Traditional Program Overview</vt:lpstr>
      <vt:lpstr>RN – Traditional Program Required Academic Courses</vt:lpstr>
      <vt:lpstr>Traditional Program Schedule</vt:lpstr>
      <vt:lpstr>Transitional Entry (TE) LVN-RN Program Overview</vt:lpstr>
      <vt:lpstr>Transitional Entry LVN-RN Required Academic Courses</vt:lpstr>
      <vt:lpstr>Transitional Entry LVN-RN Program Schedule</vt:lpstr>
      <vt:lpstr>**Admission Requirements**</vt:lpstr>
      <vt:lpstr>GPA Requirements</vt:lpstr>
      <vt:lpstr>HESI A2 Entrance Exam</vt:lpstr>
      <vt:lpstr>Point System</vt:lpstr>
      <vt:lpstr>Application Process</vt:lpstr>
      <vt:lpstr>APPLICATION DEADLINES!!!</vt:lpstr>
      <vt:lpstr>Apply to the Program </vt:lpstr>
      <vt:lpstr>After Submitting Your Application</vt:lpstr>
      <vt:lpstr>Background Check Process</vt:lpstr>
      <vt:lpstr>Admissions Decision</vt:lpstr>
      <vt:lpstr>Contact Us</vt:lpstr>
      <vt:lpstr>Vocational Nursing Program</vt:lpstr>
      <vt:lpstr>Grayson College Vocational Nursing program</vt:lpstr>
      <vt:lpstr>Courses</vt:lpstr>
      <vt:lpstr>Application Process</vt:lpstr>
      <vt:lpstr>IMPORTANT DATE TO REMEMBER:  </vt:lpstr>
      <vt:lpstr>Admission Requirements</vt:lpstr>
      <vt:lpstr>Admission Requirements (cont.)</vt:lpstr>
      <vt:lpstr>After Submitting Your Application</vt:lpstr>
      <vt:lpstr>Background Check Process</vt:lpstr>
      <vt:lpstr>Selection Process</vt:lpstr>
      <vt:lpstr>Contact Us</vt:lpstr>
      <vt:lpstr>RN to BSN Program</vt:lpstr>
      <vt:lpstr>RN-BSN Program Overview</vt:lpstr>
      <vt:lpstr>Admission Eligibility Criteria</vt:lpstr>
      <vt:lpstr>Admission Requirements/Process</vt:lpstr>
      <vt:lpstr>RN to BSN – Academic Courses</vt:lpstr>
      <vt:lpstr>RN-BSN Program Courses</vt:lpstr>
      <vt:lpstr>For Information: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2017-02-13T15:35:58Z</dcterms:created>
  <dcterms:modified xsi:type="dcterms:W3CDTF">2022-04-14T16:06:04Z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TC029010249991</vt:lpwstr>
  </property>
</Properties>
</file>